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4" r:id="rId2"/>
    <p:sldId id="9970" r:id="rId3"/>
    <p:sldId id="9971" r:id="rId4"/>
    <p:sldId id="9974" r:id="rId5"/>
    <p:sldId id="308" r:id="rId6"/>
    <p:sldId id="9972" r:id="rId7"/>
    <p:sldId id="9975" r:id="rId8"/>
    <p:sldId id="9976" r:id="rId9"/>
    <p:sldId id="9977" r:id="rId10"/>
    <p:sldId id="9978" r:id="rId11"/>
    <p:sldId id="9979" r:id="rId12"/>
    <p:sldId id="9980" r:id="rId13"/>
    <p:sldId id="9981" r:id="rId14"/>
    <p:sldId id="9982" r:id="rId15"/>
    <p:sldId id="9983" r:id="rId16"/>
    <p:sldId id="9984" r:id="rId17"/>
    <p:sldId id="9985" r:id="rId18"/>
    <p:sldId id="9986" r:id="rId19"/>
    <p:sldId id="9987" r:id="rId20"/>
    <p:sldId id="9988" r:id="rId21"/>
    <p:sldId id="9989" r:id="rId22"/>
    <p:sldId id="9990" r:id="rId23"/>
    <p:sldId id="9991" r:id="rId24"/>
    <p:sldId id="9992" r:id="rId25"/>
    <p:sldId id="9993" r:id="rId26"/>
    <p:sldId id="9995" r:id="rId27"/>
    <p:sldId id="9994" r:id="rId28"/>
    <p:sldId id="9997" r:id="rId29"/>
    <p:sldId id="9996" r:id="rId30"/>
    <p:sldId id="9998" r:id="rId31"/>
    <p:sldId id="9999" r:id="rId32"/>
    <p:sldId id="10000" r:id="rId33"/>
    <p:sldId id="10001" r:id="rId34"/>
    <p:sldId id="10002" r:id="rId35"/>
    <p:sldId id="10003" r:id="rId36"/>
    <p:sldId id="10004" r:id="rId37"/>
    <p:sldId id="10005" r:id="rId38"/>
    <p:sldId id="10006" r:id="rId39"/>
    <p:sldId id="10007" r:id="rId40"/>
    <p:sldId id="10008" r:id="rId41"/>
    <p:sldId id="10009" r:id="rId42"/>
    <p:sldId id="10010" r:id="rId43"/>
    <p:sldId id="10011" r:id="rId44"/>
    <p:sldId id="6029" r:id="rId45"/>
    <p:sldId id="10012" r:id="rId46"/>
    <p:sldId id="6034" r:id="rId47"/>
  </p:sldIdLst>
  <p:sldSz cx="9144000" cy="5143500" type="screen16x9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142"/>
  </p:normalViewPr>
  <p:slideViewPr>
    <p:cSldViewPr snapToGrid="0" snapToObjects="1">
      <p:cViewPr varScale="1">
        <p:scale>
          <a:sx n="128" d="100"/>
          <a:sy n="128" d="100"/>
        </p:scale>
        <p:origin x="1096" y="160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2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传统的软件测试过程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4.1.1 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W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模型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4.1.2 </a:t>
            </a:r>
            <a:r>
              <a:rPr lang="en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TMap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NEXT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敏捷测试的价值观和原则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传统测试和敏捷测试的区别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敏捷测试流程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4.2.4 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SBTM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软件测试流派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测试过程改进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4.4.1 </a:t>
            </a:r>
            <a:r>
              <a:rPr lang="en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TMMi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	89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4.4.2 TPI NEXT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4.4.3 CTP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4.4.4 STEP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4.5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软件测试标准与规范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小结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102</a:t>
            </a: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思考题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103</a:t>
            </a: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0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2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每课</a:t>
            </a:r>
            <a:r>
              <a:rPr lang="zh-CN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时使用“以上是本节课的内容”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这一章讲到这里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6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1AA72A-FE2F-1F7F-B206-0A8214FA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/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7E0749-825C-807E-623C-309EBA421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3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75B709-553C-2F31-0AC6-3CD7BEB5F72A}"/>
              </a:ext>
            </a:extLst>
          </p:cNvPr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>
            <a:extLst>
              <a:ext uri="{FF2B5EF4-FFF2-40B4-BE49-F238E27FC236}">
                <a16:creationId xmlns:a16="http://schemas.microsoft.com/office/drawing/2014/main" id="{392AD8B5-C0BE-D767-84D9-E93FB6F13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3A833-E148-B64F-D7B3-8453CEFD81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07" y="105693"/>
            <a:ext cx="1417284" cy="4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3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>
            <a:extLst>
              <a:ext uri="{FF2B5EF4-FFF2-40B4-BE49-F238E27FC236}">
                <a16:creationId xmlns:a16="http://schemas.microsoft.com/office/drawing/2014/main" id="{3B501795-433E-8B6A-2678-C4A65945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FE2A74DA-7803-DD36-8E9F-767AD192F453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63E8E73-7E31-1400-F678-F930BD3475CC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5F9681F-6E99-C779-75ED-01642A8BCA65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CFA03883-F7C4-9082-DB0C-05D461B830D2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>
            <a:extLst>
              <a:ext uri="{FF2B5EF4-FFF2-40B4-BE49-F238E27FC236}">
                <a16:creationId xmlns:a16="http://schemas.microsoft.com/office/drawing/2014/main" id="{4A708B71-2A16-8A0B-D21B-A2D7BBA975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10E6A-4EE3-F1E3-9796-D62E416B5BC9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8B43CF-DE05-C6DB-C3AF-858CB8A2C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2C9FE8B-2EE0-9AD5-EB26-FE2F33DF0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9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51939-329D-FAE7-273D-282F36411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0" y="4461938"/>
            <a:ext cx="1417284" cy="4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77AB5A-2027-948E-5659-35FA3C398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80E710-DC63-F434-40DE-02365645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C152E-C22C-B6CC-FB0A-FBCC5CB1A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D092D88-14E1-CBCB-42A3-ACAEF467D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9" y="4536170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06AE3-40B3-E8B3-FA9C-9A6C00352A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D81FDB-2A3A-FEBF-FBCB-1476EFCE8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0FE2DA-FC21-1153-37CB-A85DDF4FCDE8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F61D3-9126-B777-AD57-0E71CCC8CA5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667" r:id="rId14"/>
    <p:sldLayoutId id="2147483668" r:id="rId15"/>
    <p:sldLayoutId id="2147483671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cw.com.cn/%E5%AD%97%E8%8A%82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rfc-editor.org/rfc/rfc3629.tx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ozilla.org/Firefox:2.0_QA_Activities:L10n_Test_Pla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10n.openoffice.org/localization/L10n_testplan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w3.org/International/articles/unicode-migration/" TargetMode="Externa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sakaiproject.org/display/I18N/Home" TargetMode="External"/><Relationship Id="rId7" Type="http://schemas.openxmlformats.org/officeDocument/2006/relationships/hyperlink" Target="http://java.sun.com/developer/technicalArticles/Intl/IntlIntro/" TargetMode="External"/><Relationship Id="rId2" Type="http://schemas.openxmlformats.org/officeDocument/2006/relationships/hyperlink" Target="http://www.w3.org/Internation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NULL" TargetMode="External"/><Relationship Id="rId5" Type="http://schemas.openxmlformats.org/officeDocument/2006/relationships/hyperlink" Target="http://blogs.msdn.com/b/kierans/" TargetMode="External"/><Relationship Id="rId4" Type="http://schemas.openxmlformats.org/officeDocument/2006/relationships/hyperlink" Target="http://www.gala-global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45025" y="4357370"/>
            <a:ext cx="2263140" cy="346710"/>
          </a:xfrm>
        </p:spPr>
        <p:txBody>
          <a:bodyPr>
            <a:noAutofit/>
          </a:bodyPr>
          <a:lstStyle/>
          <a:p>
            <a:r>
              <a:rPr kumimoji="1" lang="zh-CN" altLang="en-US" sz="1800" b="1" dirty="0">
                <a:solidFill>
                  <a:schemeClr val="bg1"/>
                </a:solidFill>
              </a:rPr>
              <a:t>同济大学 </a:t>
            </a:r>
            <a:r>
              <a:rPr kumimoji="1" sz="1800" b="1" dirty="0">
                <a:solidFill>
                  <a:schemeClr val="bg1"/>
                </a:solidFill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朱少民</a:t>
            </a:r>
            <a:endParaRPr kumimoji="1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50565"/>
            <a:ext cx="6359702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/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8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软件本地化测试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8487E-E177-DE4D-945D-7DCF652B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2" y="94799"/>
            <a:ext cx="1417284" cy="472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C449E9-10AD-54BE-E050-5EA1C68D4E3D}"/>
              </a:ext>
            </a:extLst>
          </p:cNvPr>
          <p:cNvSpPr txBox="1"/>
          <p:nvPr/>
        </p:nvSpPr>
        <p:spPr>
          <a:xfrm>
            <a:off x="4572000" y="4744056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F1E75-EBE1-F39D-F66D-88F07DC5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L10N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8EB17E-8206-E5F7-D96D-BBB630225DD7}"/>
              </a:ext>
            </a:extLst>
          </p:cNvPr>
          <p:cNvSpPr txBox="1"/>
          <p:nvPr/>
        </p:nvSpPr>
        <p:spPr>
          <a:xfrm>
            <a:off x="1277177" y="1075110"/>
            <a:ext cx="5541065" cy="276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翻译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地区文化、宗教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度量衡和时区等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软件用户界面（</a:t>
            </a:r>
            <a:r>
              <a:rPr lang="en-US" altLang="zh-CN" sz="2000" dirty="0">
                <a:ea typeface="楷体"/>
                <a:cs typeface="楷体"/>
              </a:rPr>
              <a:t>UI</a:t>
            </a:r>
            <a:r>
              <a:rPr lang="zh-CN" altLang="en-US" sz="2000" dirty="0">
                <a:ea typeface="楷体"/>
                <a:cs typeface="楷体"/>
              </a:rPr>
              <a:t>）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联机文档 </a:t>
            </a:r>
            <a:r>
              <a:rPr lang="en-US" altLang="zh-CN" sz="2000" dirty="0">
                <a:ea typeface="楷体"/>
                <a:cs typeface="楷体"/>
              </a:rPr>
              <a:t>(</a:t>
            </a:r>
            <a:r>
              <a:rPr lang="zh-CN" altLang="en-US" sz="2000" dirty="0">
                <a:ea typeface="楷体"/>
                <a:cs typeface="楷体"/>
              </a:rPr>
              <a:t>帮助文档和功能性的</a:t>
            </a:r>
            <a:r>
              <a:rPr lang="en-US" altLang="zh-CN" sz="2000" dirty="0">
                <a:ea typeface="楷体"/>
                <a:cs typeface="楷体"/>
              </a:rPr>
              <a:t>PDF</a:t>
            </a:r>
            <a:r>
              <a:rPr lang="zh-CN" altLang="en-US" sz="2000" dirty="0">
                <a:ea typeface="楷体"/>
                <a:cs typeface="楷体"/>
              </a:rPr>
              <a:t>文档</a:t>
            </a:r>
            <a:r>
              <a:rPr lang="en-US" altLang="zh-CN" sz="2000" dirty="0">
                <a:ea typeface="楷体"/>
                <a:cs typeface="楷体"/>
              </a:rPr>
              <a:t>) 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热键设置 </a:t>
            </a:r>
          </a:p>
        </p:txBody>
      </p:sp>
    </p:spTree>
    <p:extLst>
      <p:ext uri="{BB962C8B-B14F-4D97-AF65-F5344CB8AC3E}">
        <p14:creationId xmlns:p14="http://schemas.microsoft.com/office/powerpoint/2010/main" val="310027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0A73D-C2C1-ECE5-A405-707EEE16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8.1.2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字符集问题</a:t>
            </a:r>
            <a:endParaRPr kumimoji="1" lang="zh-CN" altLang="en-US" dirty="0"/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0C01D426-E7D1-6BA0-1CD3-175203F1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30" y="1184835"/>
            <a:ext cx="5507831" cy="301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 dirty="0"/>
              <a:t>字符集是操作系统中所使用的字符映射表</a:t>
            </a:r>
            <a:endParaRPr lang="en-US" altLang="zh-CN" sz="2100" dirty="0"/>
          </a:p>
          <a:p>
            <a:endParaRPr lang="zh-CN" altLang="en-US" sz="2100" dirty="0"/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ASCII</a:t>
            </a:r>
            <a:r>
              <a:rPr lang="zh-CN" altLang="en-US" sz="2000" dirty="0">
                <a:ea typeface="楷体"/>
                <a:cs typeface="楷体"/>
              </a:rPr>
              <a:t>字符集</a:t>
            </a:r>
            <a:endParaRPr lang="en-US" altLang="zh-CN" sz="2000" dirty="0">
              <a:ea typeface="楷体"/>
              <a:cs typeface="楷体"/>
            </a:endParaRP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Gb2312 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ISO8859-X 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Unicode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UTF-8/ UTF-16/ UTF-32</a:t>
            </a:r>
            <a:endParaRPr lang="zh-CN" altLang="en-US" sz="2000" dirty="0">
              <a:ea typeface="楷体"/>
              <a:cs typeface="楷体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07B514-219A-5CB5-4E9D-50E6D9E7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87" y="1800324"/>
            <a:ext cx="4044854" cy="22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9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1F4AC-C7A9-3918-8686-F6C3B652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字符集问题标准</a:t>
            </a:r>
            <a:endParaRPr kumimoji="1"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1D26349-B336-8E57-315B-BDE4D195FF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614" y="1113588"/>
            <a:ext cx="7560890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/>
                <a:cs typeface="楷体"/>
              </a:rPr>
              <a:t>ISO/IEC 10646-1:2003</a:t>
            </a:r>
            <a:r>
              <a:rPr lang="zh-CN" altLang="en-US" dirty="0">
                <a:ea typeface="楷体"/>
                <a:cs typeface="楷体"/>
              </a:rPr>
              <a:t>定义了</a:t>
            </a:r>
            <a:r>
              <a:rPr lang="en-US" altLang="zh-CN" dirty="0">
                <a:ea typeface="楷体"/>
                <a:cs typeface="楷体"/>
              </a:rPr>
              <a:t>4</a:t>
            </a:r>
            <a:r>
              <a:rPr lang="zh-CN" altLang="en-US" dirty="0">
                <a:ea typeface="楷体"/>
                <a:cs typeface="楷体"/>
                <a:hlinkClick r:id="rId2" tooltip="字节"/>
              </a:rPr>
              <a:t>字节</a:t>
            </a:r>
            <a:r>
              <a:rPr lang="zh-CN" altLang="en-US" dirty="0">
                <a:ea typeface="楷体"/>
                <a:cs typeface="楷体"/>
              </a:rPr>
              <a:t>编码的通用字符集（</a:t>
            </a:r>
            <a:r>
              <a:rPr lang="en-US" altLang="zh-CN" dirty="0">
                <a:ea typeface="楷体"/>
                <a:cs typeface="楷体"/>
              </a:rPr>
              <a:t>Universal Character Set</a:t>
            </a:r>
            <a:r>
              <a:rPr lang="zh-CN" altLang="en-US" dirty="0">
                <a:ea typeface="楷体"/>
                <a:cs typeface="楷体"/>
              </a:rPr>
              <a:t>，</a:t>
            </a:r>
            <a:r>
              <a:rPr lang="en-US" altLang="zh-CN" dirty="0">
                <a:ea typeface="楷体"/>
                <a:cs typeface="楷体"/>
              </a:rPr>
              <a:t>UCS</a:t>
            </a:r>
            <a:r>
              <a:rPr lang="zh-CN" altLang="en-US" dirty="0">
                <a:ea typeface="楷体"/>
                <a:cs typeface="楷体"/>
              </a:rPr>
              <a:t>），也称通用多八位编码字符集</a:t>
            </a:r>
            <a:r>
              <a:rPr lang="zh-CN" altLang="en-US" sz="1500" dirty="0">
                <a:ea typeface="楷体"/>
                <a:cs typeface="楷体"/>
              </a:rPr>
              <a:t>（</a:t>
            </a:r>
            <a:r>
              <a:rPr lang="en-US" altLang="zh-CN" sz="1500" dirty="0">
                <a:ea typeface="楷体"/>
                <a:cs typeface="楷体"/>
              </a:rPr>
              <a:t>Universal Multiple-Octet Coded Character Set</a:t>
            </a:r>
            <a:r>
              <a:rPr lang="zh-CN" altLang="en-US" sz="1500" dirty="0">
                <a:ea typeface="楷体"/>
                <a:cs typeface="楷体"/>
              </a:rPr>
              <a:t>）</a:t>
            </a:r>
          </a:p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/>
                <a:cs typeface="楷体"/>
              </a:rPr>
              <a:t>ISO 639-1:2002</a:t>
            </a:r>
            <a:r>
              <a:rPr lang="zh-CN" altLang="en-US" dirty="0">
                <a:ea typeface="楷体"/>
                <a:cs typeface="楷体"/>
              </a:rPr>
              <a:t>，</a:t>
            </a:r>
            <a:r>
              <a:rPr lang="en-US" altLang="zh-CN" dirty="0">
                <a:ea typeface="楷体"/>
                <a:cs typeface="楷体"/>
              </a:rPr>
              <a:t>2</a:t>
            </a:r>
            <a:r>
              <a:rPr lang="zh-CN" altLang="en-US" dirty="0">
                <a:ea typeface="楷体"/>
                <a:cs typeface="楷体"/>
              </a:rPr>
              <a:t>字母语种代码（</a:t>
            </a:r>
            <a:r>
              <a:rPr lang="en-US" altLang="zh-CN" dirty="0">
                <a:ea typeface="楷体"/>
                <a:cs typeface="楷体"/>
              </a:rPr>
              <a:t>alpha-2</a:t>
            </a:r>
            <a:r>
              <a:rPr lang="zh-CN" altLang="en-US" dirty="0">
                <a:ea typeface="楷体"/>
                <a:cs typeface="楷体"/>
              </a:rPr>
              <a:t>）标准</a:t>
            </a:r>
            <a:endParaRPr lang="en-US" altLang="zh-CN" dirty="0">
              <a:ea typeface="楷体"/>
              <a:cs typeface="楷体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/>
                <a:cs typeface="楷体"/>
              </a:rPr>
              <a:t>ISO 3166-1:1997 </a:t>
            </a:r>
            <a:r>
              <a:rPr lang="zh-CN" altLang="en-US" dirty="0">
                <a:ea typeface="楷体"/>
                <a:cs typeface="楷体"/>
              </a:rPr>
              <a:t>，国家代码标准</a:t>
            </a:r>
          </a:p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/>
                <a:cs typeface="楷体"/>
              </a:rPr>
              <a:t>RFC 3066</a:t>
            </a:r>
            <a:r>
              <a:rPr lang="zh-CN" altLang="en-US" dirty="0">
                <a:ea typeface="楷体"/>
                <a:cs typeface="楷体"/>
              </a:rPr>
              <a:t>，语言鉴定标签标准</a:t>
            </a:r>
            <a:endParaRPr lang="en-US" altLang="zh-CN" dirty="0">
              <a:ea typeface="楷体"/>
              <a:cs typeface="楷体"/>
            </a:endParaRPr>
          </a:p>
          <a:p>
            <a:pPr marL="257175" lvl="3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dirty="0">
                <a:ea typeface="楷体"/>
                <a:cs typeface="楷体"/>
              </a:rPr>
              <a:t>RFC 36</a:t>
            </a:r>
            <a:r>
              <a:rPr lang="zh-CN" altLang="zh-CN" dirty="0">
                <a:ea typeface="楷体"/>
                <a:cs typeface="楷体"/>
              </a:rPr>
              <a:t>2</a:t>
            </a:r>
            <a:r>
              <a:rPr lang="en-US" altLang="zh-CN" dirty="0">
                <a:ea typeface="楷体"/>
                <a:cs typeface="楷体"/>
              </a:rPr>
              <a:t>9</a:t>
            </a:r>
            <a:r>
              <a:rPr lang="zh-CN" altLang="en-US" dirty="0">
                <a:ea typeface="楷体"/>
                <a:cs typeface="楷体"/>
              </a:rPr>
              <a:t>，</a:t>
            </a:r>
            <a:r>
              <a:rPr lang="en-US" altLang="zh-CN" dirty="0">
                <a:ea typeface="楷体"/>
                <a:cs typeface="楷体"/>
              </a:rPr>
              <a:t>UTF-8</a:t>
            </a:r>
            <a:endParaRPr lang="zh-CN" altLang="en-US" dirty="0"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1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4F4ED-6511-AA15-1983-E77BD54E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</a:t>
            </a:r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endParaRPr kumimoji="1" lang="zh-CN" altLang="en-US" dirty="0"/>
          </a:p>
        </p:txBody>
      </p:sp>
      <p:pic>
        <p:nvPicPr>
          <p:cNvPr id="4" name="图片 3" descr="屏幕快照 2014-04-26 下午5.50.03.png">
            <a:extLst>
              <a:ext uri="{FF2B5EF4-FFF2-40B4-BE49-F238E27FC236}">
                <a16:creationId xmlns:a16="http://schemas.microsoft.com/office/drawing/2014/main" id="{FD7E0BD8-3796-CBF0-59F5-EB4344DC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72" y="804667"/>
            <a:ext cx="6143133" cy="40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6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3ED86-76A9-274B-E054-3831FDDC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</a:t>
            </a:r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EFFEAC-CFFB-0AD7-E3CE-B4B187D39FF3}"/>
              </a:ext>
            </a:extLst>
          </p:cNvPr>
          <p:cNvSpPr txBox="1">
            <a:spLocks/>
          </p:cNvSpPr>
          <p:nvPr/>
        </p:nvSpPr>
        <p:spPr>
          <a:xfrm>
            <a:off x="582039" y="915009"/>
            <a:ext cx="8035187" cy="594066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ea typeface="楷体"/>
                <a:cs typeface="楷体"/>
              </a:rPr>
              <a:t>UCS-4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  <a:cs typeface="楷体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  <a:cs typeface="楷体"/>
              </a:rPr>
              <a:t>Unicode Character Set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  <a:cs typeface="楷体"/>
              </a:rPr>
              <a:t>）</a:t>
            </a:r>
            <a:r>
              <a:rPr lang="en-US" altLang="zh-CN" sz="1600" dirty="0">
                <a:ea typeface="楷体"/>
                <a:cs typeface="楷体"/>
              </a:rPr>
              <a:t>0×0</a:t>
            </a:r>
            <a:r>
              <a:rPr lang="zh-CN" altLang="en-US" sz="1600" dirty="0">
                <a:ea typeface="楷体"/>
                <a:cs typeface="楷体"/>
              </a:rPr>
              <a:t> </a:t>
            </a:r>
            <a:r>
              <a:rPr lang="en-US" altLang="zh-CN" sz="1600" dirty="0">
                <a:ea typeface="楷体"/>
                <a:cs typeface="楷体"/>
              </a:rPr>
              <a:t>-</a:t>
            </a:r>
            <a:r>
              <a:rPr lang="zh-CN" altLang="en-US" sz="1600" dirty="0">
                <a:ea typeface="楷体"/>
                <a:cs typeface="楷体"/>
              </a:rPr>
              <a:t> </a:t>
            </a:r>
            <a:r>
              <a:rPr lang="en-US" altLang="zh-CN" sz="1600" dirty="0">
                <a:ea typeface="楷体"/>
                <a:cs typeface="楷体"/>
              </a:rPr>
              <a:t>0x10FFFF</a:t>
            </a:r>
            <a:r>
              <a:rPr lang="zh-CN" altLang="en-US" sz="1600" dirty="0">
                <a:ea typeface="楷体"/>
                <a:cs typeface="楷体"/>
              </a:rPr>
              <a:t>；</a:t>
            </a:r>
            <a:r>
              <a:rPr lang="en-US" altLang="zh-CN" sz="1600" dirty="0">
                <a:ea typeface="楷体"/>
                <a:cs typeface="楷体"/>
              </a:rPr>
              <a:t>1</a:t>
            </a:r>
            <a:r>
              <a:rPr lang="en-US" altLang="zh-CN" sz="1600" baseline="30000" dirty="0">
                <a:ea typeface="楷体"/>
                <a:cs typeface="楷体"/>
              </a:rPr>
              <a:t>st</a:t>
            </a:r>
            <a:r>
              <a:rPr lang="zh-CN" altLang="en-US" sz="1600" dirty="0">
                <a:ea typeface="楷体"/>
                <a:cs typeface="楷体"/>
              </a:rPr>
              <a:t>字节：</a:t>
            </a:r>
            <a:r>
              <a:rPr lang="en-US" altLang="zh-CN" sz="1600" dirty="0">
                <a:ea typeface="楷体"/>
                <a:cs typeface="楷体"/>
              </a:rPr>
              <a:t>0-16</a:t>
            </a:r>
            <a:r>
              <a:rPr lang="zh-CN" altLang="en-US" sz="1600" dirty="0">
                <a:ea typeface="楷体"/>
                <a:cs typeface="楷体"/>
              </a:rPr>
              <a:t>个平面，后两个字节：</a:t>
            </a:r>
            <a:r>
              <a:rPr lang="en-US" altLang="zh-CN" sz="1600" dirty="0">
                <a:ea typeface="楷体"/>
                <a:cs typeface="楷体"/>
              </a:rPr>
              <a:t>0-FF</a:t>
            </a:r>
            <a:r>
              <a:rPr lang="zh-CN" altLang="en-US" sz="1600" dirty="0">
                <a:ea typeface="楷体"/>
                <a:cs typeface="楷体"/>
              </a:rPr>
              <a:t>行，</a:t>
            </a:r>
            <a:r>
              <a:rPr lang="en-US" altLang="zh-CN" sz="1600" dirty="0">
                <a:ea typeface="楷体"/>
                <a:cs typeface="楷体"/>
              </a:rPr>
              <a:t>0-FF</a:t>
            </a:r>
            <a:r>
              <a:rPr lang="zh-CN" altLang="en-US" sz="1600" dirty="0">
                <a:ea typeface="楷体"/>
                <a:cs typeface="楷体"/>
              </a:rPr>
              <a:t>列。</a:t>
            </a:r>
            <a:r>
              <a:rPr lang="en-US" altLang="zh-CN" sz="1600" dirty="0">
                <a:ea typeface="楷体"/>
                <a:cs typeface="楷体"/>
              </a:rPr>
              <a:t>0</a:t>
            </a:r>
            <a:r>
              <a:rPr lang="zh-CN" altLang="en-US" sz="1600" dirty="0">
                <a:ea typeface="楷体"/>
                <a:cs typeface="楷体"/>
              </a:rPr>
              <a:t>平面：</a:t>
            </a:r>
            <a:r>
              <a:rPr lang="en-US" altLang="zh-CN" sz="1600" dirty="0"/>
              <a:t>BMP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</a:rPr>
              <a:t>Basic Multilingual Plane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楷体"/>
              </a:rPr>
              <a:t>）</a:t>
            </a:r>
            <a:r>
              <a:rPr lang="zh-CN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UCS-2</a:t>
            </a:r>
            <a:endParaRPr kumimoji="1" lang="zh-CN" altLang="en-US" sz="1600" dirty="0">
              <a:ea typeface="楷体"/>
              <a:cs typeface="楷体"/>
            </a:endParaRPr>
          </a:p>
        </p:txBody>
      </p:sp>
      <p:pic>
        <p:nvPicPr>
          <p:cNvPr id="5" name="图片 4" descr="unicode-charset2.png">
            <a:extLst>
              <a:ext uri="{FF2B5EF4-FFF2-40B4-BE49-F238E27FC236}">
                <a16:creationId xmlns:a16="http://schemas.microsoft.com/office/drawing/2014/main" id="{B24F0AA7-1F65-A132-6288-84392C1B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99" y="1509074"/>
            <a:ext cx="4535691" cy="34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E8267-A00E-2BB6-AC88-67939F36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</a:t>
            </a:r>
            <a:r>
              <a:rPr kumimoji="1" lang="en-US" altLang="zh-CN" dirty="0"/>
              <a:t>UTF-8</a:t>
            </a:r>
            <a:endParaRPr kumimoji="1" lang="zh-CN" altLang="en-US" dirty="0"/>
          </a:p>
        </p:txBody>
      </p:sp>
      <p:pic>
        <p:nvPicPr>
          <p:cNvPr id="4" name="图片 3" descr="屏幕快照 2014-04-26 下午6.11.16.png">
            <a:extLst>
              <a:ext uri="{FF2B5EF4-FFF2-40B4-BE49-F238E27FC236}">
                <a16:creationId xmlns:a16="http://schemas.microsoft.com/office/drawing/2014/main" id="{F69A04BC-C652-ACF9-4D9D-322A78B57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43" y="913115"/>
            <a:ext cx="6448714" cy="1928230"/>
          </a:xfrm>
          <a:prstGeom prst="rect">
            <a:avLst/>
          </a:prstGeom>
        </p:spPr>
      </p:pic>
      <p:pic>
        <p:nvPicPr>
          <p:cNvPr id="5" name="图片 4" descr="屏幕快照 2014-04-26 下午6.15.50.png">
            <a:extLst>
              <a:ext uri="{FF2B5EF4-FFF2-40B4-BE49-F238E27FC236}">
                <a16:creationId xmlns:a16="http://schemas.microsoft.com/office/drawing/2014/main" id="{0643D6C7-A1F1-D672-C1CA-3F2C83CD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62" y="3381404"/>
            <a:ext cx="4374494" cy="1558344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B33BB3DA-2F49-15D3-51A6-65E558A14C50}"/>
              </a:ext>
            </a:extLst>
          </p:cNvPr>
          <p:cNvSpPr/>
          <p:nvPr/>
        </p:nvSpPr>
        <p:spPr>
          <a:xfrm>
            <a:off x="1455655" y="2246881"/>
            <a:ext cx="5302954" cy="245665"/>
          </a:xfrm>
          <a:prstGeom prst="roundRect">
            <a:avLst/>
          </a:prstGeom>
          <a:solidFill>
            <a:srgbClr val="FFFF00">
              <a:alpha val="29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0B1954-C93D-6C0F-DB38-D9CB1A433954}"/>
              </a:ext>
            </a:extLst>
          </p:cNvPr>
          <p:cNvSpPr/>
          <p:nvPr/>
        </p:nvSpPr>
        <p:spPr>
          <a:xfrm>
            <a:off x="1347643" y="2788209"/>
            <a:ext cx="34335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hlinkClick r:id="rId4"/>
              </a:rPr>
              <a:t>http://www.rfc-editor.org/rfc/rfc3629.txt</a:t>
            </a:r>
            <a:r>
              <a:rPr lang="zh-CN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00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BE372-9A5A-F032-7420-FCA47A86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8.1.3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软件国际化标准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7185E-1180-385E-B1B9-57F1AAFF3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01" y="1169623"/>
            <a:ext cx="6017543" cy="251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/>
                <a:cs typeface="楷体"/>
              </a:rPr>
              <a:t>切换语言的机制。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/>
                <a:cs typeface="楷体"/>
              </a:rPr>
              <a:t>与语言无关的输出接口。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/>
                <a:cs typeface="楷体"/>
              </a:rPr>
              <a:t>与语言无关的输入接口和标准的输入协议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/>
                <a:cs typeface="楷体"/>
              </a:rPr>
              <a:t>资源文件的国际化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  <a:defRPr/>
            </a:pPr>
            <a:r>
              <a:rPr lang="zh-CN" altLang="en-US" sz="2000" dirty="0">
                <a:ea typeface="楷体"/>
                <a:cs typeface="楷体"/>
              </a:rPr>
              <a:t>支持和包容本地化数据格式 </a:t>
            </a:r>
          </a:p>
        </p:txBody>
      </p:sp>
    </p:spTree>
    <p:extLst>
      <p:ext uri="{BB962C8B-B14F-4D97-AF65-F5344CB8AC3E}">
        <p14:creationId xmlns:p14="http://schemas.microsoft.com/office/powerpoint/2010/main" val="4960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6F8F1-0610-0A84-BC81-F711FC52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I18N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endParaRPr kumimoji="1" lang="zh-CN" altLang="en-U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299F7012-F36E-5274-0106-BA476C741E16}"/>
              </a:ext>
            </a:extLst>
          </p:cNvPr>
          <p:cNvGrpSpPr>
            <a:grpSpLocks/>
          </p:cNvGrpSpPr>
          <p:nvPr/>
        </p:nvGrpSpPr>
        <p:grpSpPr bwMode="auto">
          <a:xfrm>
            <a:off x="1240631" y="1042695"/>
            <a:ext cx="6404372" cy="3549253"/>
            <a:chOff x="205" y="1320"/>
            <a:chExt cx="5379" cy="2981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0AD461D-92D8-A42C-C3A4-B37D066F2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" y="1320"/>
              <a:ext cx="4807" cy="380"/>
              <a:chOff x="413" y="2134"/>
              <a:chExt cx="4807" cy="3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0327E43F-FFFB-26EA-9210-4F4759923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5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CBA9BB8D-9F61-5C06-587E-E96BDFF50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48"/>
                <a:ext cx="2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5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68BFDE0D-F8A8-B51A-3E6F-2F41AF4711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" y="2134"/>
                <a:ext cx="123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国际化支持</a:t>
                </a:r>
              </a:p>
            </p:txBody>
          </p:sp>
          <p:sp>
            <p:nvSpPr>
              <p:cNvPr id="13" name="Text Box 11">
                <a:extLst>
                  <a:ext uri="{FF2B5EF4-FFF2-40B4-BE49-F238E27FC236}">
                    <a16:creationId xmlns:a16="http://schemas.microsoft.com/office/drawing/2014/main" id="{955B6932-C159-B2D4-25C1-87FD83DE39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7" y="2178"/>
                <a:ext cx="1443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本地化测试</a:t>
                </a:r>
              </a:p>
            </p:txBody>
          </p:sp>
        </p:grp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623247D-AB44-DBFB-2585-5E302E0CF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" y="2024"/>
              <a:ext cx="2123" cy="188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MBC</a:t>
              </a:r>
              <a:r>
                <a:rPr lang="zh-CN" altLang="en-US" sz="1400" dirty="0">
                  <a:solidFill>
                    <a:schemeClr val="folHlin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字符集和脚本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MBC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输入和显示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MBC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文件（夹）及其处理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区域设置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索引和排序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本地化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键盘支持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</p:txBody>
        </p:sp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B4D50E8F-1C29-AC8A-33E6-D0141107B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046"/>
              <a:ext cx="2123" cy="188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本地化资源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区域设置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hard-coded?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链接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串联字符串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资源文件包含非本地化内容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文字扩展余地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非层次图像的文字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其它组件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63F5A9A-86EB-F51A-5DEB-CA891F901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1660"/>
              <a:ext cx="1443" cy="62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Pseudo-translation</a:t>
              </a:r>
            </a:p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(Catalyst)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重要部分</a:t>
              </a:r>
            </a:p>
          </p:txBody>
        </p:sp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AB768013-CE78-A25A-D0B3-6FCA87228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" y="4068"/>
              <a:ext cx="27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200" dirty="0">
                  <a:solidFill>
                    <a:schemeClr val="folHlin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MBC- Multiple Byte character</a:t>
              </a:r>
              <a:r>
                <a:rPr lang="zh-CN" altLang="en-US" sz="1200" dirty="0">
                  <a:solidFill>
                    <a:schemeClr val="folHlin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多字节字符集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22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586C3-894E-06F9-3B3C-A83E2B4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国际化测试方法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E4940-7ACA-12B9-3257-B31F22349AF9}"/>
              </a:ext>
            </a:extLst>
          </p:cNvPr>
          <p:cNvSpPr txBox="1">
            <a:spLocks noChangeArrowheads="1"/>
          </p:cNvSpPr>
          <p:nvPr/>
        </p:nvSpPr>
        <p:spPr>
          <a:xfrm>
            <a:off x="737575" y="1194792"/>
            <a:ext cx="4251868" cy="2753915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设计评审和代码审查 </a:t>
            </a: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针对源语言的功能测试，如不同的区域设置、不同的时区显示</a:t>
            </a: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针对伪翻译（</a:t>
            </a:r>
            <a:r>
              <a:rPr kumimoji="1" lang="en-US" altLang="zh-CN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pseudo-code</a:t>
            </a:r>
            <a:r>
              <a:rPr kumimoji="1" lang="zh-CN" altLang="en-US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pseudo-translation</a:t>
            </a:r>
            <a:r>
              <a:rPr kumimoji="1" lang="zh-CN" altLang="en-US" sz="18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）版本的测试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298992-4B95-9EB6-52FF-ABFBCC39E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60583"/>
            <a:ext cx="65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 sz="135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9C47-7693-4D90-B5AF-76F95E40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120" y="1061789"/>
            <a:ext cx="3252157" cy="281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646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D59E9-E678-6843-8099-F633E0AE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国际化测试点</a:t>
            </a:r>
            <a:endParaRPr kumimoji="1" lang="zh-CN" altLang="en-US" dirty="0"/>
          </a:p>
        </p:txBody>
      </p:sp>
      <p:pic>
        <p:nvPicPr>
          <p:cNvPr id="4" name="Picture 7" descr="7-8">
            <a:extLst>
              <a:ext uri="{FF2B5EF4-FFF2-40B4-BE49-F238E27FC236}">
                <a16:creationId xmlns:a16="http://schemas.microsoft.com/office/drawing/2014/main" id="{B3E51627-A28E-78F7-A030-951D68F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0357" y="1194597"/>
            <a:ext cx="4161819" cy="297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1961A4-3E56-8E0C-0E94-FA761403B0F9}"/>
              </a:ext>
            </a:extLst>
          </p:cNvPr>
          <p:cNvSpPr txBox="1">
            <a:spLocks noChangeArrowheads="1"/>
          </p:cNvSpPr>
          <p:nvPr/>
        </p:nvSpPr>
        <p:spPr>
          <a:xfrm>
            <a:off x="1126015" y="776285"/>
            <a:ext cx="3614950" cy="4245936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双向识别功能 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硬编码 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语言切换方式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多字节和单字节文字的混合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输入法编辑器（</a:t>
            </a:r>
            <a:r>
              <a:rPr lang="en-US" altLang="zh-CN" sz="1800" dirty="0">
                <a:ea typeface="楷体"/>
                <a:cs typeface="楷体"/>
              </a:rPr>
              <a:t>IME</a:t>
            </a:r>
            <a:r>
              <a:rPr lang="zh-CN" altLang="en-US" sz="1800" dirty="0">
                <a:ea typeface="楷体"/>
                <a:cs typeface="楷体"/>
              </a:rPr>
              <a:t>）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大小写转换、换行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快捷组合键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纸张大小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电话号码</a:t>
            </a:r>
          </a:p>
          <a:p>
            <a:pPr marL="317500" indent="-3175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词序问题</a:t>
            </a:r>
          </a:p>
          <a:p>
            <a:pPr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1800" dirty="0">
                <a:ea typeface="楷体"/>
                <a:cs typeface="楷体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20949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EB0EF-EB33-6279-2E95-9BEF62A3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国际化生活的体验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E32E2-7D3C-B6F4-133F-4E9456EE9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8" y="1616566"/>
            <a:ext cx="5232353" cy="1911825"/>
          </a:xfrm>
        </p:spPr>
        <p:txBody>
          <a:bodyPr/>
          <a:lstStyle/>
          <a:p>
            <a:pPr marL="406400" indent="-406400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去美国旅行，最感不适应会有什么？</a:t>
            </a:r>
          </a:p>
          <a:p>
            <a:pPr marL="406400" indent="-406400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1800" dirty="0">
                <a:ea typeface="楷体"/>
                <a:cs typeface="楷体"/>
              </a:rPr>
              <a:t>2/3/2009  </a:t>
            </a:r>
            <a:r>
              <a:rPr lang="zh-CN" altLang="en-US" sz="1800" dirty="0">
                <a:ea typeface="楷体"/>
                <a:cs typeface="楷体"/>
              </a:rPr>
              <a:t>代表哪一天，</a:t>
            </a:r>
            <a:r>
              <a:rPr lang="en-US" altLang="zh-CN" sz="1800" dirty="0">
                <a:ea typeface="楷体"/>
                <a:cs typeface="楷体"/>
              </a:rPr>
              <a:t>2</a:t>
            </a:r>
            <a:r>
              <a:rPr lang="zh-CN" altLang="en-US" sz="1800" dirty="0">
                <a:ea typeface="楷体"/>
                <a:cs typeface="楷体"/>
              </a:rPr>
              <a:t>月</a:t>
            </a:r>
            <a:r>
              <a:rPr lang="en-US" altLang="zh-CN" sz="1800" dirty="0">
                <a:ea typeface="楷体"/>
                <a:cs typeface="楷体"/>
              </a:rPr>
              <a:t>3</a:t>
            </a:r>
            <a:r>
              <a:rPr lang="zh-CN" altLang="en-US" sz="1800" dirty="0">
                <a:ea typeface="楷体"/>
                <a:cs typeface="楷体"/>
              </a:rPr>
              <a:t>日或</a:t>
            </a:r>
            <a:r>
              <a:rPr lang="en-US" altLang="zh-CN" sz="1800" dirty="0">
                <a:ea typeface="楷体"/>
                <a:cs typeface="楷体"/>
              </a:rPr>
              <a:t>3</a:t>
            </a:r>
            <a:r>
              <a:rPr lang="zh-CN" altLang="en-US" sz="1800" dirty="0">
                <a:ea typeface="楷体"/>
                <a:cs typeface="楷体"/>
              </a:rPr>
              <a:t>月</a:t>
            </a:r>
            <a:r>
              <a:rPr lang="en-US" altLang="zh-CN" sz="1800" dirty="0">
                <a:ea typeface="楷体"/>
                <a:cs typeface="楷体"/>
              </a:rPr>
              <a:t>2</a:t>
            </a:r>
            <a:r>
              <a:rPr lang="zh-CN" altLang="en-US" sz="1800" dirty="0">
                <a:ea typeface="楷体"/>
                <a:cs typeface="楷体"/>
              </a:rPr>
              <a:t>日？</a:t>
            </a:r>
          </a:p>
          <a:p>
            <a:pPr marL="406400" indent="-406400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乔治</a:t>
            </a:r>
            <a:r>
              <a:rPr lang="en-US" altLang="zh-CN" sz="1800" dirty="0">
                <a:ea typeface="楷体"/>
                <a:cs typeface="楷体"/>
              </a:rPr>
              <a:t>·</a:t>
            </a:r>
            <a:r>
              <a:rPr lang="zh-CN" altLang="en-US" sz="1800" dirty="0">
                <a:ea typeface="楷体"/>
                <a:cs typeface="楷体"/>
              </a:rPr>
              <a:t>布什（</a:t>
            </a:r>
            <a:r>
              <a:rPr lang="en-US" altLang="zh-CN" sz="1800" dirty="0">
                <a:ea typeface="楷体"/>
                <a:cs typeface="楷体"/>
              </a:rPr>
              <a:t>George Bush</a:t>
            </a:r>
            <a:r>
              <a:rPr lang="zh-CN" altLang="en-US" sz="1800" dirty="0">
                <a:ea typeface="楷体"/>
                <a:cs typeface="楷体"/>
              </a:rPr>
              <a:t>） 属于哪个家族？</a:t>
            </a:r>
          </a:p>
          <a:p>
            <a:pPr marL="406400" indent="-406400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收到邮件，出现乱码 </a:t>
            </a:r>
            <a:r>
              <a:rPr lang="en-US" altLang="zh-CN" sz="1800" dirty="0">
                <a:ea typeface="楷体"/>
                <a:cs typeface="楷体"/>
              </a:rPr>
              <a:t>…</a:t>
            </a:r>
            <a:r>
              <a:rPr lang="en-US" altLang="zh-CN" sz="1800" dirty="0"/>
              <a:t>…</a:t>
            </a:r>
            <a:endParaRPr kumimoji="1" lang="zh-CN" altLang="en-US" sz="1800" dirty="0"/>
          </a:p>
        </p:txBody>
      </p:sp>
      <p:pic>
        <p:nvPicPr>
          <p:cNvPr id="5" name="图片 4" descr="屏幕快照 2014-04-26 下午5.25.36.png">
            <a:extLst>
              <a:ext uri="{FF2B5EF4-FFF2-40B4-BE49-F238E27FC236}">
                <a16:creationId xmlns:a16="http://schemas.microsoft.com/office/drawing/2014/main" id="{584F5DC6-5FAF-BAF9-33A0-B41C484C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0" y="839114"/>
            <a:ext cx="2334092" cy="37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3A594-D777-4A5B-47FD-B6FA8EF0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pic>
        <p:nvPicPr>
          <p:cNvPr id="4" name="Picture 4" descr="7-2">
            <a:extLst>
              <a:ext uri="{FF2B5EF4-FFF2-40B4-BE49-F238E27FC236}">
                <a16:creationId xmlns:a16="http://schemas.microsoft.com/office/drawing/2014/main" id="{6A8287A2-E0C1-6256-3ABA-59E36DAA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8455" y="149087"/>
            <a:ext cx="5173539" cy="48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723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9FB3-B9AD-B8C5-E53E-268F3F04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8.1.4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软件本地化基本步骤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63D61A-EDEA-9435-05A7-1A4DAF867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8083" y="1069915"/>
            <a:ext cx="6415110" cy="3472268"/>
          </a:xfrm>
        </p:spPr>
        <p:txBody>
          <a:bodyPr/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/>
              <a:t> </a:t>
            </a:r>
            <a:r>
              <a:rPr lang="zh-CN" altLang="en-US" dirty="0">
                <a:ea typeface="楷体"/>
                <a:cs typeface="楷体"/>
              </a:rPr>
              <a:t>建立</a:t>
            </a:r>
            <a:r>
              <a:rPr lang="zh-CN" altLang="en-US" dirty="0">
                <a:solidFill>
                  <a:srgbClr val="3366FF"/>
                </a:solidFill>
                <a:ea typeface="楷体"/>
                <a:cs typeface="楷体"/>
              </a:rPr>
              <a:t>配置管理体系</a:t>
            </a:r>
            <a:r>
              <a:rPr lang="zh-CN" altLang="en-US" dirty="0">
                <a:ea typeface="楷体"/>
                <a:cs typeface="楷体"/>
              </a:rPr>
              <a:t>，跟踪目标语言各个版本的源代码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创造和维护</a:t>
            </a:r>
            <a:r>
              <a:rPr lang="zh-CN" altLang="en-US" dirty="0">
                <a:solidFill>
                  <a:srgbClr val="3366FF"/>
                </a:solidFill>
                <a:ea typeface="楷体"/>
                <a:cs typeface="楷体"/>
              </a:rPr>
              <a:t>术语表</a:t>
            </a:r>
            <a:endParaRPr lang="en-US" altLang="zh-CN" dirty="0">
              <a:solidFill>
                <a:srgbClr val="3366FF"/>
              </a:solidFill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</a:t>
            </a:r>
            <a:r>
              <a:rPr lang="zh-CN" altLang="en-US" dirty="0">
                <a:solidFill>
                  <a:srgbClr val="3366FF"/>
                </a:solidFill>
                <a:ea typeface="楷体"/>
                <a:cs typeface="楷体"/>
              </a:rPr>
              <a:t>源语言代码和资源文件分离</a:t>
            </a:r>
            <a:r>
              <a:rPr lang="zh-CN" altLang="en-US" dirty="0">
                <a:ea typeface="楷体"/>
                <a:cs typeface="楷体"/>
              </a:rPr>
              <a:t>、或提取需要本地化的文本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把分离或提取的文本、图片等翻译成目标语言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把翻译好的文本、图片重新检入目标语言的源代码版本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如果需要，编译目标语言的源代码</a:t>
            </a:r>
            <a:endParaRPr lang="en-US" altLang="zh-CN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测试翻译后的软件，调整</a:t>
            </a:r>
            <a:r>
              <a:rPr lang="en-US" altLang="zh-CN" dirty="0">
                <a:ea typeface="楷体"/>
                <a:cs typeface="楷体"/>
              </a:rPr>
              <a:t>UI </a:t>
            </a:r>
            <a:r>
              <a:rPr lang="zh-CN" altLang="en-US" dirty="0">
                <a:ea typeface="楷体"/>
                <a:cs typeface="楷体"/>
              </a:rPr>
              <a:t>以适应翻译后的文本</a:t>
            </a: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 测试本地化后的软件，确保格式和内容都正确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5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9BB87-7834-AEC0-9536-82231866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本地化过程</a:t>
            </a:r>
            <a:endParaRPr kumimoji="1" lang="zh-CN" altLang="en-US" dirty="0"/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DF3C2395-3675-0C64-9241-C1F93EF4B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808" y="1630095"/>
            <a:ext cx="1951434" cy="342900"/>
          </a:xfrm>
          <a:prstGeom prst="rect">
            <a:avLst/>
          </a:prstGeom>
          <a:gradFill rotWithShape="0">
            <a:gsLst>
              <a:gs pos="0">
                <a:srgbClr val="A9C9E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核心功能测试</a:t>
            </a:r>
            <a:endParaRPr lang="zh-CN" altLang="en-IE" sz="160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5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BB5E5218-2720-0989-4826-6F3BF48E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808" y="2378998"/>
            <a:ext cx="1997869" cy="342900"/>
          </a:xfrm>
          <a:prstGeom prst="rect">
            <a:avLst/>
          </a:prstGeom>
          <a:gradFill rotWithShape="0">
            <a:gsLst>
              <a:gs pos="0">
                <a:srgbClr val="E18D3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IE" sz="1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国际化测试</a:t>
            </a:r>
            <a:endParaRPr lang="en-IE" altLang="zh-CN" sz="16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6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DE8DCDA9-1D96-2F22-B9D2-D99A8414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808" y="3173145"/>
            <a:ext cx="1951434" cy="3429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6666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 eaLnBrk="0" hangingPunct="0">
              <a:lnSpc>
                <a:spcPct val="95000"/>
              </a:lnSpc>
              <a:buClr>
                <a:srgbClr val="FF9218"/>
              </a:buClr>
              <a:defRPr/>
            </a:pPr>
            <a:r>
              <a: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本地化测试</a:t>
            </a:r>
            <a:endParaRPr lang="zh-CN" altLang="en-IE" sz="16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19AAF983-C1E4-AB35-A94E-19D79550D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6746" y="2811195"/>
            <a:ext cx="1190" cy="3619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508B292-C02D-2F3C-083C-E675F11B7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817" y="829995"/>
            <a:ext cx="1793081" cy="400050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A9CEC2B5-E23D-9BD7-8A08-9486378AA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447" y="866923"/>
            <a:ext cx="162095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IE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国际化</a:t>
            </a:r>
            <a:r>
              <a:rPr lang="zh-CN" altLang="en-IE" sz="1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软件设计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16C075BE-7EAC-27B4-6A3C-3C416400C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7936" y="1245523"/>
            <a:ext cx="0" cy="377429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9EA1074-AAB2-3480-E18C-4BB59245A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450" y="3891259"/>
            <a:ext cx="1620958" cy="338554"/>
          </a:xfrm>
          <a:prstGeom prst="rect">
            <a:avLst/>
          </a:prstGeom>
          <a:gradFill rotWithShape="0">
            <a:gsLst>
              <a:gs pos="0">
                <a:srgbClr val="D4EACC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IE" sz="1600" b="1" dirty="0">
                <a:solidFill>
                  <a:srgbClr val="98082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全球化软件发布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3A03109E-12B2-4C43-767E-BA3E2BF30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7936" y="3513664"/>
            <a:ext cx="0" cy="37742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E6314B4-58CC-0A9A-0AB1-ABF02C3A8F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0677" y="3405317"/>
            <a:ext cx="998934" cy="1191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63FDD759-2D9D-F557-D72A-06CEC72F1D5A}"/>
              </a:ext>
            </a:extLst>
          </p:cNvPr>
          <p:cNvSpPr txBox="1">
            <a:spLocks noChangeArrowheads="1"/>
          </p:cNvSpPr>
          <p:nvPr/>
        </p:nvSpPr>
        <p:spPr>
          <a:xfrm>
            <a:off x="5891843" y="3243987"/>
            <a:ext cx="1688669" cy="458391"/>
          </a:xfrm>
          <a:gradFill rotWithShape="0">
            <a:gsLst>
              <a:gs pos="0">
                <a:srgbClr val="FFCCFF"/>
              </a:gs>
              <a:gs pos="100000">
                <a:schemeClr val="bg1"/>
              </a:gs>
            </a:gsLst>
            <a:lin ang="5400000" scaled="1"/>
          </a:gradFill>
          <a:ln cap="flat"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楷体"/>
              </a:rPr>
              <a:t>翻译测试</a:t>
            </a: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C8BB2A73-F327-2997-77FF-02C27F0DC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7936" y="2027764"/>
            <a:ext cx="0" cy="37742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40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0CFDD-AC69-795A-11C9-D1A84413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8.1.5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软件本地化测试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89A0ED-2F03-3C33-DC85-14D62AE29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98" y="1192842"/>
            <a:ext cx="6354304" cy="252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功能性测试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，所有基本功能、安装、升级等测试；</a:t>
            </a:r>
          </a:p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翻译测试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，包括语言完整性、术语准确性等的检查；</a:t>
            </a:r>
          </a:p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可用性测试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，包括用户界面、度量衡和时区等；</a:t>
            </a:r>
          </a:p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兼容性调试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，包括硬件兼容性、版本兼容性等测试；</a:t>
            </a:r>
          </a:p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文化、宗教、喜好等适用性测试</a:t>
            </a:r>
          </a:p>
          <a:p>
            <a:pPr marL="317500" lvl="1" indent="-317500">
              <a:lnSpc>
                <a:spcPct val="140000"/>
              </a:lnSpc>
              <a:buClr>
                <a:srgbClr val="91AC4E"/>
              </a:buClr>
              <a:buSzPct val="86000"/>
              <a:buFont typeface="Wingdings" pitchFamily="2" charset="2"/>
              <a:buChar char="p"/>
              <a:tabLst>
                <a:tab pos="525463" algn="l"/>
              </a:tabLst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手册验证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，包括联机文件、在线帮助、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PDF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文件等测试</a:t>
            </a:r>
          </a:p>
        </p:txBody>
      </p:sp>
    </p:spTree>
    <p:extLst>
      <p:ext uri="{BB962C8B-B14F-4D97-AF65-F5344CB8AC3E}">
        <p14:creationId xmlns:p14="http://schemas.microsoft.com/office/powerpoint/2010/main" val="400405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4F13F-31F5-CD0F-C494-18785B67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软件本地化测试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7E5CC1-5BA5-760F-D37A-77680D303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861" y="1041377"/>
            <a:ext cx="2754008" cy="276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latin typeface="Verdana" pitchFamily="34" charset="0"/>
              </a:rPr>
              <a:t> </a:t>
            </a:r>
            <a:r>
              <a:rPr lang="en-US" altLang="zh-CN" sz="2000" dirty="0">
                <a:ea typeface="楷体"/>
                <a:cs typeface="楷体"/>
              </a:rPr>
              <a:t>I18n </a:t>
            </a:r>
            <a:r>
              <a:rPr lang="zh-CN" altLang="en-US" sz="2000" dirty="0">
                <a:ea typeface="楷体"/>
                <a:cs typeface="楷体"/>
              </a:rPr>
              <a:t>测试</a:t>
            </a:r>
            <a:endParaRPr lang="en-US" altLang="zh-CN" sz="2000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 L10n </a:t>
            </a:r>
            <a:r>
              <a:rPr lang="zh-CN" altLang="en-US" sz="2000" dirty="0">
                <a:ea typeface="楷体"/>
                <a:cs typeface="楷体"/>
              </a:rPr>
              <a:t>测试</a:t>
            </a:r>
            <a:endParaRPr lang="en-US" altLang="zh-CN" sz="2000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2000" dirty="0">
                <a:ea typeface="楷体"/>
                <a:cs typeface="楷体"/>
              </a:rPr>
              <a:t> 语言</a:t>
            </a:r>
            <a:r>
              <a:rPr lang="en-US" altLang="zh-CN" sz="2000" dirty="0">
                <a:ea typeface="楷体"/>
                <a:cs typeface="楷体"/>
              </a:rPr>
              <a:t>/</a:t>
            </a:r>
            <a:r>
              <a:rPr lang="zh-CN" altLang="en-US" sz="2000" dirty="0">
                <a:ea typeface="楷体"/>
                <a:cs typeface="楷体"/>
              </a:rPr>
              <a:t>翻译的 测试</a:t>
            </a:r>
            <a:endParaRPr lang="en-US" altLang="zh-CN" sz="2000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 </a:t>
            </a:r>
            <a:r>
              <a:rPr lang="zh-CN" altLang="en-US" sz="2000" dirty="0">
                <a:ea typeface="楷体"/>
                <a:cs typeface="楷体"/>
              </a:rPr>
              <a:t>美观</a:t>
            </a:r>
            <a:r>
              <a:rPr lang="en-US" altLang="zh-CN" sz="2000" dirty="0">
                <a:ea typeface="楷体"/>
                <a:cs typeface="楷体"/>
              </a:rPr>
              <a:t>/</a:t>
            </a:r>
            <a:r>
              <a:rPr lang="zh-CN" altLang="en-US" sz="2000" dirty="0">
                <a:ea typeface="楷体"/>
                <a:cs typeface="楷体"/>
              </a:rPr>
              <a:t>界面 测试</a:t>
            </a:r>
            <a:endParaRPr lang="en-US" altLang="zh-CN" sz="2000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 </a:t>
            </a:r>
            <a:r>
              <a:rPr lang="zh-CN" altLang="en-US" sz="2000" dirty="0">
                <a:ea typeface="楷体"/>
                <a:cs typeface="楷体"/>
              </a:rPr>
              <a:t>功能 测试</a:t>
            </a:r>
            <a:endParaRPr lang="en-US" altLang="zh-CN" sz="2000" dirty="0">
              <a:ea typeface="楷体"/>
              <a:cs typeface="楷体"/>
            </a:endParaRPr>
          </a:p>
          <a:p>
            <a:pPr marL="257175" lvl="1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en-US" altLang="zh-CN" sz="2000" dirty="0">
                <a:ea typeface="楷体"/>
                <a:cs typeface="楷体"/>
              </a:rPr>
              <a:t> </a:t>
            </a:r>
            <a:r>
              <a:rPr lang="zh-CN" altLang="en-US" sz="2000" dirty="0">
                <a:ea typeface="楷体"/>
                <a:cs typeface="楷体"/>
              </a:rPr>
              <a:t>发布 测试</a:t>
            </a:r>
          </a:p>
        </p:txBody>
      </p:sp>
      <p:pic>
        <p:nvPicPr>
          <p:cNvPr id="5" name="Picture 2" descr="http://www.xbosoft.com/images/Localization_testing.bmp">
            <a:extLst>
              <a:ext uri="{FF2B5EF4-FFF2-40B4-BE49-F238E27FC236}">
                <a16:creationId xmlns:a16="http://schemas.microsoft.com/office/drawing/2014/main" id="{57ADCC7D-0C5A-AB1D-B376-7A31464F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64" y="1041376"/>
            <a:ext cx="4292836" cy="276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2748A9-D18B-1B71-5E82-ACC9A90E8587}"/>
              </a:ext>
            </a:extLst>
          </p:cNvPr>
          <p:cNvSpPr/>
          <p:nvPr/>
        </p:nvSpPr>
        <p:spPr>
          <a:xfrm>
            <a:off x="948709" y="4412585"/>
            <a:ext cx="55623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hlinkClick r:id="rId3"/>
              </a:rPr>
              <a:t>https://wiki.mozilla.org/Firefox:2.0_QA_Activities:L10n_Test_Plan</a:t>
            </a:r>
            <a:endParaRPr lang="zh-CN" altLang="en-US" sz="13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BDCF3-0EAD-3DBA-04BF-2266C487E9D6}"/>
              </a:ext>
            </a:extLst>
          </p:cNvPr>
          <p:cNvSpPr/>
          <p:nvPr/>
        </p:nvSpPr>
        <p:spPr>
          <a:xfrm>
            <a:off x="975861" y="4712667"/>
            <a:ext cx="496806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hlinkClick r:id="rId4"/>
              </a:rPr>
              <a:t>http://l10n.openoffice.org/localization/L10n_testplan.html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56586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A37E9-CBCF-3D6B-4E7F-34AEBB0F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I18N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 </a:t>
            </a:r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vs. L10N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C47687F-5CB2-1E3F-872F-C7B77C00C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95793"/>
              </p:ext>
            </p:extLst>
          </p:nvPr>
        </p:nvGraphicFramePr>
        <p:xfrm>
          <a:off x="332961" y="694453"/>
          <a:ext cx="8478078" cy="4168255"/>
        </p:xfrm>
        <a:graphic>
          <a:graphicData uri="http://schemas.openxmlformats.org/drawingml/2006/table">
            <a:tbl>
              <a:tblPr/>
              <a:tblGrid>
                <a:gridCol w="855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6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6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397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Category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I18n functional testing 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Pseudo l10n testing 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L10n message testing 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L10n functional testing 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74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What to test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Installation and uninstallation of l10n support in CLI/GUI/Silent modes, all functions especially input, output (fonts, display and printing) and internal conversion or processing of non ASCII characters in non English environment.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Hardcoded messages</a:t>
                      </a:r>
                      <a:r>
                        <a:rPr lang="zh-CN" altLang="en-US" sz="1100" dirty="0">
                          <a:latin typeface="+mn-lt"/>
                        </a:rPr>
                        <a:t>/</a:t>
                      </a:r>
                      <a:r>
                        <a:rPr lang="en-US" sz="1100" dirty="0">
                          <a:latin typeface="+mn-lt"/>
                        </a:rPr>
                        <a:t>button/menu/label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width, garbage, white boxes, question marks, mismatched encodings or bad layouts in CLI/GUI installation, CLI commands, BUI, Error messages, OLH, etc.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Correct and consistent translations of all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of the messages.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All of the Locale data, all of the input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methods, the fonts, display, and printing in all applications, all of the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converters, etc.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9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Who write</a:t>
                      </a:r>
                      <a:r>
                        <a:rPr lang="en-US" altLang="zh-CN" sz="900" b="1" dirty="0">
                          <a:latin typeface="+mn-lt"/>
                        </a:rPr>
                        <a:t>s</a:t>
                      </a:r>
                      <a:r>
                        <a:rPr lang="en-US" sz="900" b="1" dirty="0">
                          <a:latin typeface="+mn-lt"/>
                        </a:rPr>
                        <a:t> test cases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team or  SQEs </a:t>
                      </a:r>
                      <a:r>
                        <a:rPr lang="en-US" sz="900" dirty="0">
                          <a:latin typeface="+mn-lt"/>
                        </a:rPr>
                        <a:t>(Software Quality Engineers)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L10n developers, l10n SQEs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Who to do the testing</a:t>
                      </a:r>
                      <a:br>
                        <a:rPr lang="en-US" sz="1100" b="1" dirty="0">
                          <a:latin typeface="+mn-lt"/>
                        </a:rPr>
                      </a:br>
                      <a:endParaRPr lang="en-US" sz="1100" b="1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team or i18n SQAs (Software Quality </a:t>
                      </a:r>
                      <a:r>
                        <a:rPr lang="en-US" sz="1100" dirty="0" err="1">
                          <a:latin typeface="+mn-lt"/>
                        </a:rPr>
                        <a:t>Asurances</a:t>
                      </a:r>
                      <a:r>
                        <a:rPr lang="en-US" sz="1100" dirty="0">
                          <a:latin typeface="+mn-lt"/>
                        </a:rPr>
                        <a:t>)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I18n developers, base SQEs, l10n SQEs, l10n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 err="1">
                          <a:latin typeface="+mn-lt"/>
                        </a:rPr>
                        <a:t>Ces</a:t>
                      </a:r>
                      <a:r>
                        <a:rPr lang="en-US" sz="1100" dirty="0">
                          <a:latin typeface="+mn-lt"/>
                        </a:rPr>
                        <a:t>, l10n tech leads, </a:t>
                      </a:r>
                      <a:r>
                        <a:rPr lang="en-US" sz="1100" dirty="0" err="1">
                          <a:latin typeface="+mn-lt"/>
                        </a:rPr>
                        <a:t>etc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L10n SQAs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10n developers, l10n SQAs </a:t>
                      </a:r>
                      <a:br>
                        <a:rPr lang="en-US" sz="1100" dirty="0">
                          <a:latin typeface="+mn-lt"/>
                        </a:rPr>
                      </a:br>
                      <a:endParaRPr lang="en-US" sz="1100" dirty="0">
                        <a:latin typeface="+mn-lt"/>
                      </a:endParaRP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49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Where to test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In one Asian multiple byte locale of each OS release on all</a:t>
                      </a:r>
                      <a:br>
                        <a:rPr lang="en-US" sz="900" dirty="0">
                          <a:latin typeface="+mn-lt"/>
                        </a:rPr>
                      </a:br>
                      <a:r>
                        <a:rPr lang="en-US" sz="900" dirty="0">
                          <a:latin typeface="+mn-lt"/>
                        </a:rPr>
                        <a:t>platforms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In one locale of one OS release On all platforms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One language in one release on one platform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all releases on all platforms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57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When to test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 the features are implemented or bugs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are fixed, before l10n message engineering is started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During development, while messages are being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translated, before l10n testing is started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After the message translations are integrated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 the features are implemented or bugs</a:t>
                      </a:r>
                      <a:br>
                        <a:rPr lang="en-US" sz="1100" dirty="0">
                          <a:latin typeface="+mn-lt"/>
                        </a:rPr>
                      </a:br>
                      <a:r>
                        <a:rPr lang="en-US" sz="1100" dirty="0">
                          <a:latin typeface="+mn-lt"/>
                        </a:rPr>
                        <a:t>are fixed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07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How often to test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Whenever there are new features or bug fixes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+mn-lt"/>
                        </a:rPr>
                        <a:t>Whenever there are message updates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Rotate sub test groups among builds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Whenever there are new features or bug fixes</a:t>
                      </a:r>
                    </a:p>
                  </a:txBody>
                  <a:tcPr marL="6748" marR="6748" marT="6748" marB="67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411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62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8.2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翻译验证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00" y="3138432"/>
            <a:ext cx="2664109" cy="11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indent="-285750">
              <a:lnSpc>
                <a:spcPct val="150000"/>
              </a:lnSpc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翻译的内容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目标语言的文化心理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特殊符号 </a:t>
            </a:r>
          </a:p>
        </p:txBody>
      </p:sp>
    </p:spTree>
    <p:extLst>
      <p:ext uri="{BB962C8B-B14F-4D97-AF65-F5344CB8AC3E}">
        <p14:creationId xmlns:p14="http://schemas.microsoft.com/office/powerpoint/2010/main" val="1883167502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CE152-6447-73A0-BC67-1F7F2AA1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软件本地化与翻译</a:t>
            </a:r>
            <a:endParaRPr kumimoji="1" lang="zh-CN" altLang="en-US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8FB4751-F9E9-2CA5-1663-9F5ACF27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05" y="1625753"/>
            <a:ext cx="7493430" cy="189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  <a:tabLst>
                <a:tab pos="542925" algn="l"/>
              </a:tabLst>
            </a:pPr>
            <a:r>
              <a:rPr lang="zh-CN" altLang="en-US" sz="2100" b="1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技术层面的更改</a:t>
            </a:r>
          </a:p>
          <a:p>
            <a:pPr>
              <a:lnSpc>
                <a:spcPct val="130000"/>
              </a:lnSpc>
              <a:tabLst>
                <a:tab pos="54292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调整大小、调整默认设置、重新编译、创建新的图形、重新编排文档格式；</a:t>
            </a:r>
          </a:p>
          <a:p>
            <a:pPr>
              <a:lnSpc>
                <a:spcPct val="130000"/>
              </a:lnSpc>
              <a:tabLst>
                <a:tab pos="542925" algn="l"/>
              </a:tabLst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tabLst>
                <a:tab pos="542925" algn="l"/>
              </a:tabLst>
            </a:pPr>
            <a:r>
              <a:rPr lang="zh-CN" altLang="en-US" sz="2100" b="1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文化层面的更改 </a:t>
            </a:r>
          </a:p>
          <a:p>
            <a:pPr>
              <a:lnSpc>
                <a:spcPct val="130000"/>
              </a:lnSpc>
              <a:tabLst>
                <a:tab pos="54292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包装、图标、宣传、样品、政治敏感的术语，地方规章和宗教信仰 </a:t>
            </a:r>
          </a:p>
        </p:txBody>
      </p:sp>
    </p:spTree>
    <p:extLst>
      <p:ext uri="{BB962C8B-B14F-4D97-AF65-F5344CB8AC3E}">
        <p14:creationId xmlns:p14="http://schemas.microsoft.com/office/powerpoint/2010/main" val="99186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B6FDC-6E1A-8362-2737-27AD4D2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翻译问题 </a:t>
            </a:r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文字扩展</a:t>
            </a:r>
            <a:endParaRPr kumimoji="1" lang="zh-CN" altLang="en-US" dirty="0"/>
          </a:p>
        </p:txBody>
      </p:sp>
      <p:pic>
        <p:nvPicPr>
          <p:cNvPr id="4" name="Picture 4" descr="Nav bar">
            <a:extLst>
              <a:ext uri="{FF2B5EF4-FFF2-40B4-BE49-F238E27FC236}">
                <a16:creationId xmlns:a16="http://schemas.microsoft.com/office/drawing/2014/main" id="{CD7B55E7-DCCB-F4A0-D82E-63A2AA25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878" y="804666"/>
            <a:ext cx="5309804" cy="419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084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软件本地化测试技术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335" y="3081597"/>
            <a:ext cx="2922526" cy="11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tabLst>
                <a:tab pos="2553891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数据格式</a:t>
            </a:r>
          </a:p>
          <a:p>
            <a:pPr>
              <a:lnSpc>
                <a:spcPct val="150000"/>
              </a:lnSpc>
              <a:tabLst>
                <a:tab pos="2553891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页面显示和布局</a:t>
            </a:r>
          </a:p>
          <a:p>
            <a:pPr>
              <a:lnSpc>
                <a:spcPct val="150000"/>
              </a:lnSpc>
              <a:tabLst>
                <a:tab pos="2553891" algn="l"/>
              </a:tabLst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配置和兼容性问题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43124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617B1-1383-4524-880F-60222A37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具体例子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F79884-64E0-E1DA-97CA-934A1BBC9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43" y="1051194"/>
            <a:ext cx="2077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ˎ̥"/>
                <a:cs typeface="Tahoma" pitchFamily="34" charset="0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ˎ̥"/>
                <a:cs typeface="Tahoma" pitchFamily="34" charset="0"/>
              </a:rPr>
              <a:t>中文简体、北京</a:t>
            </a:r>
            <a:r>
              <a:rPr lang="en-US" altLang="zh-CN" dirty="0">
                <a:solidFill>
                  <a:schemeClr val="hlink"/>
                </a:solidFill>
                <a:latin typeface="ˎ̥"/>
                <a:cs typeface="Tahoma" pitchFamily="34" charset="0"/>
              </a:rPr>
              <a:t>】</a:t>
            </a:r>
            <a:endParaRPr lang="en-US" altLang="zh-CN" dirty="0">
              <a:solidFill>
                <a:schemeClr val="hlink"/>
              </a:solidFill>
              <a:latin typeface="Times New Roman" pitchFamily="18" charset="0"/>
              <a:cs typeface="Tahoma" pitchFamily="34" charset="0"/>
            </a:endParaRPr>
          </a:p>
        </p:txBody>
      </p:sp>
      <p:graphicFrame>
        <p:nvGraphicFramePr>
          <p:cNvPr id="5" name="Group 38">
            <a:extLst>
              <a:ext uri="{FF2B5EF4-FFF2-40B4-BE49-F238E27FC236}">
                <a16:creationId xmlns:a16="http://schemas.microsoft.com/office/drawing/2014/main" id="{F5106885-2DC6-FD26-9564-7CEAD5DDF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19547"/>
              </p:ext>
            </p:extLst>
          </p:nvPr>
        </p:nvGraphicFramePr>
        <p:xfrm>
          <a:off x="1397018" y="1426628"/>
          <a:ext cx="5238751" cy="457200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开始日期：  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2008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12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月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</a:t>
                      </a: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日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开始时间：  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8:00</a:t>
                      </a: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中国 标准时间 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(GMT +08:00</a:t>
                      </a: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北京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)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20">
            <a:extLst>
              <a:ext uri="{FF2B5EF4-FFF2-40B4-BE49-F238E27FC236}">
                <a16:creationId xmlns:a16="http://schemas.microsoft.com/office/drawing/2014/main" id="{2D682933-A121-6264-E300-66630D83A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43" y="2131816"/>
            <a:ext cx="161582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ˎ̥"/>
                <a:cs typeface="Tahoma" pitchFamily="34" charset="0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ˎ̥"/>
                <a:cs typeface="Tahoma" pitchFamily="34" charset="0"/>
              </a:rPr>
              <a:t>英文、纽约</a:t>
            </a:r>
            <a:r>
              <a:rPr lang="en-US" altLang="zh-CN" dirty="0">
                <a:solidFill>
                  <a:schemeClr val="hlink"/>
                </a:solidFill>
                <a:latin typeface="ˎ̥"/>
                <a:cs typeface="Tahoma" pitchFamily="34" charset="0"/>
              </a:rPr>
              <a:t>】</a:t>
            </a:r>
            <a:endParaRPr lang="en-US" altLang="zh-CN" dirty="0">
              <a:solidFill>
                <a:schemeClr val="hlink"/>
              </a:solidFill>
              <a:latin typeface="Times New Roman" pitchFamily="18" charset="0"/>
              <a:cs typeface="Tahoma" pitchFamily="34" charset="0"/>
            </a:endParaRPr>
          </a:p>
        </p:txBody>
      </p:sp>
      <p:graphicFrame>
        <p:nvGraphicFramePr>
          <p:cNvPr id="7" name="Group 41">
            <a:extLst>
              <a:ext uri="{FF2B5EF4-FFF2-40B4-BE49-F238E27FC236}">
                <a16:creationId xmlns:a16="http://schemas.microsoft.com/office/drawing/2014/main" id="{7D44C468-0989-FF91-BB3C-F4503FF3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92246"/>
              </p:ext>
            </p:extLst>
          </p:nvPr>
        </p:nvGraphicFramePr>
        <p:xfrm>
          <a:off x="1316055" y="2452481"/>
          <a:ext cx="6075760" cy="441960"/>
        </p:xfrm>
        <a:graphic>
          <a:graphicData uri="http://schemas.openxmlformats.org/drawingml/2006/table">
            <a:tbl>
              <a:tblPr/>
              <a:tblGrid>
                <a:gridCol w="129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Starting date: 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Sunday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November 30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2008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Starting time:  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7:00 pm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Eastern Standard Time (GMT -05:00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，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New York)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42" descr="7-6-3">
            <a:extLst>
              <a:ext uri="{FF2B5EF4-FFF2-40B4-BE49-F238E27FC236}">
                <a16:creationId xmlns:a16="http://schemas.microsoft.com/office/drawing/2014/main" id="{D752FDDB-79B2-57CA-53E4-8666E76F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596" y="3154950"/>
            <a:ext cx="4780359" cy="14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733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CE152-6447-73A0-BC67-1F7F2AA1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最常见的问题</a:t>
            </a:r>
            <a:endParaRPr kumimoji="1" lang="zh-CN" altLang="en-US" dirty="0"/>
          </a:p>
        </p:txBody>
      </p:sp>
      <p:grpSp>
        <p:nvGrpSpPr>
          <p:cNvPr id="3" name="组 1">
            <a:extLst>
              <a:ext uri="{FF2B5EF4-FFF2-40B4-BE49-F238E27FC236}">
                <a16:creationId xmlns:a16="http://schemas.microsoft.com/office/drawing/2014/main" id="{2B6E44DB-C172-7C96-2DC4-AFDD6F52FD3D}"/>
              </a:ext>
            </a:extLst>
          </p:cNvPr>
          <p:cNvGrpSpPr/>
          <p:nvPr/>
        </p:nvGrpSpPr>
        <p:grpSpPr>
          <a:xfrm>
            <a:off x="962573" y="1685739"/>
            <a:ext cx="4374486" cy="1791553"/>
            <a:chOff x="323528" y="2488211"/>
            <a:chExt cx="5832648" cy="23887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B75754-E72A-9285-1E1B-CDA7DB9A9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28" y="2488211"/>
              <a:ext cx="5832648" cy="2356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  <a:tabLst>
                  <a:tab pos="435769" algn="l"/>
                  <a:tab pos="872729" algn="l"/>
                  <a:tab pos="1308497" algn="l"/>
                  <a:tab pos="1745456" algn="l"/>
                  <a:tab pos="2181225" algn="l"/>
                  <a:tab pos="2616994" algn="l"/>
                  <a:tab pos="3053954" algn="l"/>
                  <a:tab pos="3489722" algn="l"/>
                  <a:tab pos="3926681" algn="l"/>
                  <a:tab pos="4362450" algn="l"/>
                  <a:tab pos="4798219" algn="l"/>
                  <a:tab pos="5235179" algn="l"/>
                  <a:tab pos="5670947" algn="l"/>
                  <a:tab pos="6107906" algn="l"/>
                  <a:tab pos="6543675" algn="l"/>
                  <a:tab pos="6979444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用户姓名</a:t>
              </a: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769" algn="l"/>
                  <a:tab pos="872729" algn="l"/>
                  <a:tab pos="1308497" algn="l"/>
                  <a:tab pos="1745456" algn="l"/>
                  <a:tab pos="2181225" algn="l"/>
                  <a:tab pos="2616994" algn="l"/>
                  <a:tab pos="3053954" algn="l"/>
                  <a:tab pos="3489722" algn="l"/>
                  <a:tab pos="3926681" algn="l"/>
                  <a:tab pos="4362450" algn="l"/>
                  <a:tab pos="4798219" algn="l"/>
                  <a:tab pos="5235179" algn="l"/>
                  <a:tab pos="5670947" algn="l"/>
                  <a:tab pos="6107906" algn="l"/>
                  <a:tab pos="6543675" algn="l"/>
                  <a:tab pos="6979444" algn="l"/>
                </a:tabLst>
              </a:pP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769" algn="l"/>
                  <a:tab pos="872729" algn="l"/>
                  <a:tab pos="1308497" algn="l"/>
                  <a:tab pos="1745456" algn="l"/>
                  <a:tab pos="2181225" algn="l"/>
                  <a:tab pos="2616994" algn="l"/>
                  <a:tab pos="3053954" algn="l"/>
                  <a:tab pos="3489722" algn="l"/>
                  <a:tab pos="3926681" algn="l"/>
                  <a:tab pos="4362450" algn="l"/>
                  <a:tab pos="4798219" algn="l"/>
                  <a:tab pos="5235179" algn="l"/>
                  <a:tab pos="5670947" algn="l"/>
                  <a:tab pos="6107906" algn="l"/>
                  <a:tab pos="6543675" algn="l"/>
                  <a:tab pos="6979444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中文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:</a:t>
              </a: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朱少民    朱先生</a:t>
              </a: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769" algn="l"/>
                  <a:tab pos="872729" algn="l"/>
                  <a:tab pos="1308497" algn="l"/>
                  <a:tab pos="1745456" algn="l"/>
                  <a:tab pos="2181225" algn="l"/>
                  <a:tab pos="2616994" algn="l"/>
                  <a:tab pos="3053954" algn="l"/>
                  <a:tab pos="3489722" algn="l"/>
                  <a:tab pos="3926681" algn="l"/>
                  <a:tab pos="4362450" algn="l"/>
                  <a:tab pos="4798219" algn="l"/>
                  <a:tab pos="5235179" algn="l"/>
                  <a:tab pos="5670947" algn="l"/>
                  <a:tab pos="6107906" algn="l"/>
                  <a:tab pos="6543675" algn="l"/>
                  <a:tab pos="6979444" algn="l"/>
                </a:tabLst>
              </a:pPr>
              <a:endParaRPr lang="en-US" altLang="zh-CN" dirty="0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  <a:tabLst>
                  <a:tab pos="435769" algn="l"/>
                  <a:tab pos="872729" algn="l"/>
                  <a:tab pos="1308497" algn="l"/>
                  <a:tab pos="1745456" algn="l"/>
                  <a:tab pos="2181225" algn="l"/>
                  <a:tab pos="2616994" algn="l"/>
                  <a:tab pos="3053954" algn="l"/>
                  <a:tab pos="3489722" algn="l"/>
                  <a:tab pos="3926681" algn="l"/>
                  <a:tab pos="4362450" algn="l"/>
                  <a:tab pos="4798219" algn="l"/>
                  <a:tab pos="5235179" algn="l"/>
                  <a:tab pos="5670947" algn="l"/>
                  <a:tab pos="6107906" algn="l"/>
                  <a:tab pos="6543675" algn="l"/>
                  <a:tab pos="6979444" algn="l"/>
                </a:tabLst>
              </a:pP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:</a:t>
              </a:r>
              <a:r>
                <a:rPr lang="zh-CN" altLang="en-US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Shaomin</a:t>
              </a:r>
              <a:r>
                <a:rPr lang="en-US" altLang="zh-CN" dirty="0">
                  <a:solidFill>
                    <a:srgbClr val="3366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Zhu    Mr. Zhu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A8CD1A-6318-D371-5FF0-F012BBB2B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745" y="4419603"/>
              <a:ext cx="144016" cy="43130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202B314-0B15-E0E5-3CED-7AD724EA9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393" y="4445644"/>
              <a:ext cx="216024" cy="43130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>
                <a:solidFill>
                  <a:srgbClr val="3366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 descr="屏幕快照 2014-04-26 下午6.50.01.png">
            <a:extLst>
              <a:ext uri="{FF2B5EF4-FFF2-40B4-BE49-F238E27FC236}">
                <a16:creationId xmlns:a16="http://schemas.microsoft.com/office/drawing/2014/main" id="{EA5783C8-2D94-3D41-A250-79B36475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15" y="998983"/>
            <a:ext cx="3990507" cy="32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D3B14-A738-0AB3-6DE9-A3F870D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8.3.1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数据格式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611BCE-9B0F-635B-CCA6-7EDD49DDA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688" y="1212820"/>
            <a:ext cx="2199034" cy="271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</a:t>
            </a:r>
          </a:p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货币</a:t>
            </a:r>
          </a:p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</a:t>
            </a:r>
          </a:p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日期格式</a:t>
            </a:r>
          </a:p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度量衡的单位</a:t>
            </a:r>
          </a:p>
          <a:p>
            <a:pPr>
              <a:lnSpc>
                <a:spcPct val="150000"/>
              </a:lnSpc>
              <a:tabLst>
                <a:tab pos="435769" algn="l"/>
                <a:tab pos="872729" algn="l"/>
                <a:tab pos="1308497" algn="l"/>
                <a:tab pos="1745456" algn="l"/>
                <a:tab pos="2181225" algn="l"/>
                <a:tab pos="2616994" algn="l"/>
                <a:tab pos="3053954" algn="l"/>
                <a:tab pos="3489722" algn="l"/>
                <a:tab pos="3926681" algn="l"/>
                <a:tab pos="4362450" algn="l"/>
                <a:tab pos="4798219" algn="l"/>
                <a:tab pos="5235179" algn="l"/>
                <a:tab pos="5670947" algn="l"/>
                <a:tab pos="6107906" algn="l"/>
                <a:tab pos="6543675" algn="l"/>
                <a:tab pos="6979444" algn="l"/>
              </a:tabLs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复数问题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9C232E-F49C-5ED5-6B5F-954421DB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3" y="795130"/>
            <a:ext cx="5033227" cy="355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6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AF7D-C29D-DAC4-EC3E-5A3392A4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区域与语言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B9999B-163A-2C0E-A910-45289D91F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01" y="750098"/>
            <a:ext cx="3251054" cy="41044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BE843A-8FE1-B46A-1EB1-A2E955056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73" y="750098"/>
            <a:ext cx="3212976" cy="41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FE33-79FF-9002-15E5-112E6BFB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本地化问题 </a:t>
            </a:r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数据格式</a:t>
            </a:r>
            <a:endParaRPr kumimoji="1" lang="zh-CN" altLang="en-US" dirty="0"/>
          </a:p>
        </p:txBody>
      </p:sp>
      <p:pic>
        <p:nvPicPr>
          <p:cNvPr id="4" name="Picture 4" descr="Regions">
            <a:extLst>
              <a:ext uri="{FF2B5EF4-FFF2-40B4-BE49-F238E27FC236}">
                <a16:creationId xmlns:a16="http://schemas.microsoft.com/office/drawing/2014/main" id="{991F0BED-82A1-0A9C-CEFF-9C2DAC449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646" y="897564"/>
            <a:ext cx="638388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4C86A73F-7C0E-BE0E-1376-0ABF85511E3B}"/>
              </a:ext>
            </a:extLst>
          </p:cNvPr>
          <p:cNvCxnSpPr/>
          <p:nvPr/>
        </p:nvCxnSpPr>
        <p:spPr bwMode="auto">
          <a:xfrm>
            <a:off x="5891843" y="2327228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6947D8CB-C8BF-BDEA-535C-B52050410C15}"/>
              </a:ext>
            </a:extLst>
          </p:cNvPr>
          <p:cNvCxnSpPr/>
          <p:nvPr/>
        </p:nvCxnSpPr>
        <p:spPr bwMode="auto">
          <a:xfrm>
            <a:off x="5807191" y="3195811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9">
            <a:extLst>
              <a:ext uri="{FF2B5EF4-FFF2-40B4-BE49-F238E27FC236}">
                <a16:creationId xmlns:a16="http://schemas.microsoft.com/office/drawing/2014/main" id="{3A74C25B-2BB7-1D90-0717-3A55CBEB81A3}"/>
              </a:ext>
            </a:extLst>
          </p:cNvPr>
          <p:cNvCxnSpPr/>
          <p:nvPr/>
        </p:nvCxnSpPr>
        <p:spPr bwMode="auto">
          <a:xfrm>
            <a:off x="5976156" y="4419212"/>
            <a:ext cx="48605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F1E7F34A-C007-6B36-27C7-70DF7B4857A7}"/>
              </a:ext>
            </a:extLst>
          </p:cNvPr>
          <p:cNvCxnSpPr/>
          <p:nvPr/>
        </p:nvCxnSpPr>
        <p:spPr bwMode="auto">
          <a:xfrm>
            <a:off x="3348852" y="2327228"/>
            <a:ext cx="1026114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68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AEF3A-D4C0-7A07-F876-3279922F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8.3.2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页面显示和布局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DF833A-31A3-FD8D-CAAA-B7AE210C35CC}"/>
              </a:ext>
            </a:extLst>
          </p:cNvPr>
          <p:cNvSpPr txBox="1">
            <a:spLocks noChangeArrowheads="1"/>
          </p:cNvSpPr>
          <p:nvPr/>
        </p:nvSpPr>
        <p:spPr>
          <a:xfrm>
            <a:off x="1337014" y="930805"/>
            <a:ext cx="5600497" cy="1755829"/>
          </a:xfr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德语最长，汉语比较精炼</a:t>
            </a: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乱码 （双字节语言 </a:t>
            </a:r>
            <a:r>
              <a:rPr kumimoji="1" lang="en-US" altLang="zh-CN" sz="20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GB/BIG5/JP/ … </a:t>
            </a:r>
            <a:r>
              <a:rPr kumimoji="1" lang="zh-CN" altLang="en-US" sz="20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000" dirty="0">
              <a:solidFill>
                <a:srgbClr val="242C5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tabLst>
                <a:tab pos="514350" algn="l"/>
              </a:tabLst>
            </a:pPr>
            <a:r>
              <a:rPr kumimoji="1" lang="zh-CN" altLang="en-US" sz="2000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字符索引、排序</a:t>
            </a:r>
            <a:endParaRPr kumimoji="1" lang="en-US" altLang="zh-CN" sz="2000" dirty="0">
              <a:solidFill>
                <a:srgbClr val="242C5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 descr="屏幕快照 2014-04-26 下午6.58.41.png">
            <a:extLst>
              <a:ext uri="{FF2B5EF4-FFF2-40B4-BE49-F238E27FC236}">
                <a16:creationId xmlns:a16="http://schemas.microsoft.com/office/drawing/2014/main" id="{7B7E23F3-B1E9-9AE2-D5D1-2918C62B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31" y="2812773"/>
            <a:ext cx="5600497" cy="22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3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98C24-BE3A-35D4-B514-089FE92B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不能完全显示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3BF29-5B66-3FA7-B513-BC6520F7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13" y="804666"/>
            <a:ext cx="4707029" cy="40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3E104-92D5-F43B-FF26-55D75CDF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乱码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2299D-22AD-2B2F-C413-883C67A0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92" y="804666"/>
            <a:ext cx="5942791" cy="40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11D7A-45F9-E04C-531B-64100C03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其它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00FB02-8428-7E43-87B8-3BE1BB82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12" y="804667"/>
            <a:ext cx="5525206" cy="20399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31A8ED-EBC9-F8A7-75D2-C9C17073C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7" y="3132757"/>
            <a:ext cx="7878942" cy="12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82DD3-14DF-1E86-7E11-94630FF6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验证的细节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EC9B0-E388-75EF-F808-340B67C06616}"/>
              </a:ext>
            </a:extLst>
          </p:cNvPr>
          <p:cNvSpPr txBox="1">
            <a:spLocks noChangeArrowheads="1"/>
          </p:cNvSpPr>
          <p:nvPr/>
        </p:nvSpPr>
        <p:spPr>
          <a:xfrm>
            <a:off x="952635" y="951570"/>
            <a:ext cx="7197452" cy="324036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控件相互重叠或排列间隔不均衡。</a:t>
            </a:r>
          </a:p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文字遮挡图像、文字超过边界或者控件中字符没有完整显示等问题</a:t>
            </a:r>
          </a:p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文字方向的问题，如希伯莱文和阿拉伯文是从右到左显示</a:t>
            </a:r>
          </a:p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左右对齐问题，如阿拉伯文应右对齐。中英文之间有区别，中文段落开头需要空两个字的距离，而英文开头则不是。</a:t>
            </a:r>
          </a:p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连字符对多数拉丁语言有效，但对东方语言一般无效。</a:t>
            </a:r>
          </a:p>
          <a:p>
            <a:pPr marL="357188" indent="-357188" eaLnBrk="0" hangingPunct="0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sz="1800" dirty="0">
                <a:ea typeface="楷体"/>
                <a:cs typeface="楷体"/>
              </a:rPr>
              <a:t>拉丁语言的大小写问题、多字节语言的显示乱码问题等等 </a:t>
            </a:r>
          </a:p>
        </p:txBody>
      </p:sp>
    </p:spTree>
    <p:extLst>
      <p:ext uri="{BB962C8B-B14F-4D97-AF65-F5344CB8AC3E}">
        <p14:creationId xmlns:p14="http://schemas.microsoft.com/office/powerpoint/2010/main" val="432563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845BD-1A17-588C-B7D2-17105D3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8.3.3 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配置和兼容性问题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3AFE73-3C6D-6944-4A62-F8862EC1C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111" y="1285468"/>
            <a:ext cx="7195778" cy="20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配置性包括键盘布局设计，它是语言依赖性最大的硬件、打印机配置等。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兼容性包括与硬件的兼容性、与上一版本的数据兼容及与其他本地化软件的兼容性等等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tabLst>
                <a:tab pos="342900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关注一些点，如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数据库问题、热键</a:t>
            </a:r>
          </a:p>
        </p:txBody>
      </p:sp>
    </p:spTree>
    <p:extLst>
      <p:ext uri="{BB962C8B-B14F-4D97-AF65-F5344CB8AC3E}">
        <p14:creationId xmlns:p14="http://schemas.microsoft.com/office/powerpoint/2010/main" val="187803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F8F07-2D82-EA89-21DA-4F2A8922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示例－阿拉伯语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D8FFE-4E84-9B23-DC46-E4FF4D15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259" y="804667"/>
            <a:ext cx="6156684" cy="3892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059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99A1E-8566-FD54-C0E0-0DAA5AC6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配置和兼容性测试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413E2D-74A3-AA46-9F60-3DB8E800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67" y="987111"/>
            <a:ext cx="5731073" cy="124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40000"/>
              </a:lnSpc>
              <a:buClr>
                <a:srgbClr val="91AC4E"/>
              </a:buClr>
              <a:buSzPct val="85000"/>
              <a:buFont typeface="Wingdings" pitchFamily="2" charset="2"/>
              <a:buChar char="p"/>
              <a:tabLst>
                <a:tab pos="342900" algn="l"/>
              </a:tabLst>
            </a:pPr>
            <a:r>
              <a:rPr lang="zh-CN" altLang="en-US" sz="2000" b="1" dirty="0">
                <a:solidFill>
                  <a:srgbClr val="000099"/>
                </a:solidFill>
              </a:rPr>
              <a:t> </a:t>
            </a:r>
            <a:r>
              <a:rPr lang="zh-CN" altLang="en-US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本地化操作系统</a:t>
            </a:r>
            <a:endParaRPr lang="en-US" altLang="zh-CN" sz="2000" dirty="0">
              <a:solidFill>
                <a:srgbClr val="0000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00075" lvl="1" indent="-257175">
              <a:lnSpc>
                <a:spcPct val="140000"/>
              </a:lnSpc>
              <a:buClr>
                <a:srgbClr val="91AC4E"/>
              </a:buClr>
              <a:buSzPct val="85000"/>
              <a:buFont typeface="Wingdings" charset="2"/>
              <a:buChar char="ü"/>
              <a:tabLst>
                <a:tab pos="342900" algn="l"/>
              </a:tabLst>
            </a:pPr>
            <a:r>
              <a:rPr lang="zh-CN" altLang="en-US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Non-Unicode </a:t>
            </a:r>
            <a:r>
              <a:rPr lang="zh-CN" altLang="en-US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数据路径</a:t>
            </a:r>
            <a:endParaRPr lang="en-US" altLang="zh-CN" sz="2000" dirty="0">
              <a:solidFill>
                <a:srgbClr val="0000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91AC4E"/>
              </a:buClr>
              <a:buSzPct val="85000"/>
              <a:buFont typeface="Wingdings" pitchFamily="2" charset="2"/>
              <a:buChar char="p"/>
              <a:tabLst>
                <a:tab pos="342900" algn="l"/>
              </a:tabLst>
            </a:pPr>
            <a:r>
              <a:rPr lang="zh-CN" altLang="en-US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欧州系统本地化</a:t>
            </a:r>
            <a:r>
              <a:rPr lang="en-US" altLang="zh-CN" sz="2000" dirty="0">
                <a:solidFill>
                  <a:srgbClr val="0000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OEM vs. Windows “ANSI”</a:t>
            </a:r>
            <a:endParaRPr lang="zh-CN" altLang="en-US" sz="2000" dirty="0">
              <a:solidFill>
                <a:srgbClr val="0000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21EE72-713E-DAC5-6C05-32EDD5237B81}"/>
              </a:ext>
            </a:extLst>
          </p:cNvPr>
          <p:cNvSpPr/>
          <p:nvPr/>
        </p:nvSpPr>
        <p:spPr>
          <a:xfrm>
            <a:off x="878767" y="4324107"/>
            <a:ext cx="45771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hlinkClick r:id="rId2"/>
              </a:rPr>
              <a:t>http://www.w3.org/International/articles/unicode-migration/</a:t>
            </a:r>
            <a:endParaRPr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A0A90B-D59D-54AA-DB6F-E2B881EDE1A5}"/>
              </a:ext>
            </a:extLst>
          </p:cNvPr>
          <p:cNvSpPr/>
          <p:nvPr/>
        </p:nvSpPr>
        <p:spPr>
          <a:xfrm>
            <a:off x="878767" y="3992750"/>
            <a:ext cx="25447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b="1" dirty="0">
                <a:solidFill>
                  <a:srgbClr val="0070C0"/>
                </a:solidFill>
              </a:rPr>
              <a:t>Migrating to Unicode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9949D3-B9D6-98CC-A615-BC6E6087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22" y="2373284"/>
            <a:ext cx="4095242" cy="16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7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8.4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本地化功能测试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381895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845BD-1A17-588C-B7D2-17105D3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本地化功能测试的具体工作</a:t>
            </a:r>
            <a:endParaRPr kumimoji="1" lang="zh-CN" altLang="en-US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19B9C7B-DE68-0276-794A-E75931D4BC12}"/>
              </a:ext>
            </a:extLst>
          </p:cNvPr>
          <p:cNvGrpSpPr>
            <a:grpSpLocks/>
          </p:cNvGrpSpPr>
          <p:nvPr/>
        </p:nvGrpSpPr>
        <p:grpSpPr bwMode="auto">
          <a:xfrm>
            <a:off x="2239859" y="1264444"/>
            <a:ext cx="5173291" cy="2969419"/>
            <a:chOff x="888" y="1062"/>
            <a:chExt cx="3972" cy="2494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CD9D6452-218E-9518-0797-B4A28943F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3" y="1062"/>
              <a:ext cx="1028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本地化测试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94EBF73A-75DE-E410-9581-D17D8060E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37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40DABAB5-DD91-9A87-3D01-478786131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" y="1663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B7FB9A20-F02B-4712-54B9-DC502DD55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" y="1957"/>
              <a:ext cx="49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8D9C81D3-DC8D-5690-DEAF-8B14C02AE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" y="1957"/>
              <a:ext cx="49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</a:t>
              </a:r>
              <a:endParaRPr lang="en-US" altLang="zh-CN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83FDCF13-245E-9E93-1206-227D83C1C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1969"/>
              <a:ext cx="108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美观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界面 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ACA01FD2-CA1E-A04B-9EBC-4FADC9AD3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9FF560CD-989F-EFAF-A05A-FF8562D05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729CB241-3E40-7803-1240-ADF012B83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8" y="166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9079C66-C7A1-B0D5-8076-90B1B0616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6" y="2544"/>
              <a:ext cx="1830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In-country testing</a:t>
              </a:r>
            </a:p>
            <a:p>
              <a:pPr algn="ctr" eaLnBrk="0" hangingPunct="0"/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本土测试</a:t>
              </a:r>
              <a:endPara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F6837C9E-86C1-1B53-5471-E472944D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3091"/>
              <a:ext cx="2173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Translation verification testing (TVT)</a:t>
              </a:r>
            </a:p>
            <a:p>
              <a:pPr algn="ctr" eaLnBrk="0" hangingPunct="0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翻译验证测试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6E1AD0D8-1510-731B-6E82-DC25C26D8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680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2F5B8C94-4624-4D8B-A5CB-7620B081C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68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30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8313-078C-5A3E-45E2-1C0856F3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L10N</a:t>
            </a: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功能测试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D12D5D-B015-CB76-CE1E-8AAE00390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491" y="2245206"/>
            <a:ext cx="3155074" cy="1660872"/>
          </a:xfrm>
        </p:spPr>
        <p:txBody>
          <a:bodyPr/>
          <a:lstStyle/>
          <a:p>
            <a:pPr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sz="1800" dirty="0"/>
              <a:t> 集成测试</a:t>
            </a:r>
            <a:endParaRPr lang="en-US" altLang="zh-CN" sz="1800" dirty="0"/>
          </a:p>
          <a:p>
            <a:pPr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sz="1800" dirty="0"/>
              <a:t> 索引和排序</a:t>
            </a:r>
            <a:endParaRPr lang="en-US" altLang="zh-CN" sz="1800" dirty="0"/>
          </a:p>
          <a:p>
            <a:pPr>
              <a:buClr>
                <a:srgbClr val="91AC4E"/>
              </a:buClr>
              <a:buSzPct val="90000"/>
              <a:buFont typeface="Wingdings" pitchFamily="2" charset="2"/>
              <a:buChar char="p"/>
            </a:pPr>
            <a:r>
              <a:rPr lang="zh-CN" altLang="en-US" sz="1800" dirty="0"/>
              <a:t> 联机文档的功能测试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6310D3-E7CF-A7F2-01FA-921E73375AED}"/>
              </a:ext>
            </a:extLst>
          </p:cNvPr>
          <p:cNvSpPr txBox="1"/>
          <p:nvPr/>
        </p:nvSpPr>
        <p:spPr>
          <a:xfrm>
            <a:off x="780221" y="875159"/>
            <a:ext cx="7638221" cy="104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不仅要查看用户界面，而且要对文件保存、打印等类似的功能进行测试，特别要注意语言环境特定的组件，比如时间、日期格式以及文字处理等相关方面的功能进行测试</a:t>
            </a:r>
            <a:r>
              <a:rPr lang="zh-CN" altLang="en-US" sz="135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74370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870129" y="973299"/>
            <a:ext cx="7403741" cy="319690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软件国际化</a:t>
            </a:r>
            <a:r>
              <a:rPr lang="zh-CN" altLang="en-US" sz="2000" dirty="0">
                <a:ea typeface="楷体"/>
              </a:rPr>
              <a:t>是研发上多工程问题，在设计、编程上需要遵守</a:t>
            </a:r>
            <a:r>
              <a:rPr lang="en-US" altLang="zh-CN" sz="2000" dirty="0">
                <a:ea typeface="楷体"/>
              </a:rPr>
              <a:t>I18N</a:t>
            </a:r>
            <a:r>
              <a:rPr lang="zh-CN" altLang="en-US" sz="2000" dirty="0">
                <a:ea typeface="楷体"/>
              </a:rPr>
              <a:t>相应的规范和要求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国际化测试</a:t>
            </a:r>
            <a:r>
              <a:rPr lang="zh-CN" altLang="en-US" sz="2000" dirty="0">
                <a:ea typeface="楷体"/>
              </a:rPr>
              <a:t>需要验证双向识别功能、语言切换方式、多字节和单字节文字的混合、输入法编辑器、大小写转换、快捷组合键、词序问题、无硬编码 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本地化测试</a:t>
            </a:r>
            <a:r>
              <a:rPr lang="zh-CN" altLang="en-US" sz="2000" dirty="0">
                <a:ea typeface="楷体"/>
              </a:rPr>
              <a:t>会涉及“数据格式、</a:t>
            </a:r>
            <a:r>
              <a:rPr lang="en-US" altLang="zh-CN" sz="2000" dirty="0">
                <a:ea typeface="楷体"/>
              </a:rPr>
              <a:t>UI</a:t>
            </a:r>
            <a:r>
              <a:rPr lang="zh-CN" altLang="en-US" sz="2000" dirty="0">
                <a:ea typeface="楷体"/>
              </a:rPr>
              <a:t>显示和布局、配置和兼容性问题、翻译内容等</a:t>
            </a:r>
          </a:p>
        </p:txBody>
      </p:sp>
    </p:spTree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AFE1A-2024-8130-D089-E654D6CC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参考资源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6187D-E2FF-89FF-0A95-2A755B995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9603" y="1129549"/>
            <a:ext cx="6663587" cy="2587686"/>
          </a:xfrm>
        </p:spPr>
        <p:txBody>
          <a:bodyPr/>
          <a:lstStyle/>
          <a:p>
            <a:r>
              <a:rPr lang="en-US" altLang="zh-CN" sz="1600" dirty="0">
                <a:hlinkClick r:id="rId2"/>
              </a:rPr>
              <a:t>http://www.w3.org/International/</a:t>
            </a:r>
            <a:endParaRPr lang="en-US" altLang="zh-CN" sz="1600" dirty="0"/>
          </a:p>
          <a:p>
            <a:r>
              <a:rPr lang="en-US" altLang="zh-CN" sz="1600" dirty="0">
                <a:hlinkClick r:id="rId3"/>
              </a:rPr>
              <a:t>https://confluence.sakaiproject.org/display/I18N/Home</a:t>
            </a:r>
            <a:endParaRPr lang="en-US" altLang="zh-CN" sz="1600" dirty="0"/>
          </a:p>
          <a:p>
            <a:r>
              <a:rPr lang="en-US" altLang="zh-CN" sz="1600" dirty="0">
                <a:hlinkClick r:id="rId4"/>
              </a:rPr>
              <a:t>http://www.gala-global.org/</a:t>
            </a:r>
            <a:endParaRPr lang="en-US" altLang="zh-CN" sz="1600" dirty="0"/>
          </a:p>
          <a:p>
            <a:r>
              <a:rPr lang="en-US" altLang="zh-CN" sz="1600" dirty="0">
                <a:hlinkClick r:id="rId5"/>
              </a:rPr>
              <a:t>http://blogs.msdn.com/b/kierans</a:t>
            </a:r>
            <a:endParaRPr lang="zh-CN" altLang="en-US" sz="1600" b="1" dirty="0"/>
          </a:p>
          <a:p>
            <a:r>
              <a:rPr lang="en-US" altLang="zh-CN" sz="1600" dirty="0">
                <a:hlinkClick r:id="rId5"/>
              </a:rPr>
              <a:t>http</a:t>
            </a:r>
            <a:r>
              <a:rPr lang="en-US" altLang="zh-CN" sz="1600" dirty="0">
                <a:hlinkClick r:id="rId6" invalidUrl="http:///"/>
              </a:rPr>
              <a:t>://</a:t>
            </a:r>
            <a:r>
              <a:rPr lang="en-US" altLang="zh-CN" sz="1600" dirty="0">
                <a:hlinkClick r:id="rId7"/>
              </a:rPr>
              <a:t>java.sun.com/developer/technicalArticles/Intl/IntlIntro</a:t>
            </a:r>
            <a:endParaRPr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9462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14682" y="604302"/>
            <a:ext cx="3658214" cy="9941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b="1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57939" y="1598474"/>
            <a:ext cx="2171700" cy="32664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朱少民 </a:t>
            </a:r>
            <a:r>
              <a:rPr lang="en-US" altLang="zh-CN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同济大学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7097" y="1315858"/>
            <a:ext cx="4364709" cy="2511784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8.1 </a:t>
            </a:r>
            <a:r>
              <a:rPr kumimoji="1" lang="zh-CN" altLang="en-US" sz="2000" dirty="0"/>
              <a:t>什么是软件本地化</a:t>
            </a:r>
          </a:p>
          <a:p>
            <a:r>
              <a:rPr kumimoji="1" lang="en-US" altLang="zh-CN" sz="2000" dirty="0"/>
              <a:t>8.2 </a:t>
            </a:r>
            <a:r>
              <a:rPr kumimoji="1" lang="zh-CN" altLang="en-US" sz="2000" dirty="0"/>
              <a:t>翻译验证</a:t>
            </a:r>
          </a:p>
          <a:p>
            <a:r>
              <a:rPr kumimoji="1" lang="en-US" altLang="zh-CN" sz="2000" dirty="0"/>
              <a:t>8.3 </a:t>
            </a:r>
            <a:r>
              <a:rPr kumimoji="1" lang="zh-CN" altLang="en-US" sz="2000" dirty="0"/>
              <a:t>本地化测试的技术问题</a:t>
            </a:r>
          </a:p>
          <a:p>
            <a:r>
              <a:rPr kumimoji="1" lang="en-US" altLang="zh-CN" sz="2000" dirty="0"/>
              <a:t>8.4 </a:t>
            </a:r>
            <a:r>
              <a:rPr kumimoji="1" lang="zh-CN" altLang="en-US" sz="2000" dirty="0"/>
              <a:t>本地化的功能测试	</a:t>
            </a:r>
            <a:endParaRPr kumimoji="1"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AF60A-7EC0-F2DD-57B7-5213923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90" y="1334167"/>
            <a:ext cx="4472609" cy="21951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AEBA0C-3C9B-FF71-D859-215D6A09CFF4}"/>
              </a:ext>
            </a:extLst>
          </p:cNvPr>
          <p:cNvSpPr txBox="1"/>
          <p:nvPr/>
        </p:nvSpPr>
        <p:spPr>
          <a:xfrm>
            <a:off x="129209" y="4505517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  <p:extLst>
      <p:ext uri="{BB962C8B-B14F-4D97-AF65-F5344CB8AC3E}">
        <p14:creationId xmlns:p14="http://schemas.microsoft.com/office/powerpoint/2010/main" val="367141922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什么是软件本地化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48" y="2912632"/>
            <a:ext cx="2922526" cy="20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软件本地化与国际化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字符集问题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软件国际化标准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软件本地化基本步骤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软件本地化测试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61050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BF63D-DB97-0D5E-AD1D-CB3083B5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I18N vs. L10N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39AD6-9630-07A6-0BEB-770379A63B41}"/>
              </a:ext>
            </a:extLst>
          </p:cNvPr>
          <p:cNvSpPr txBox="1">
            <a:spLocks noChangeArrowheads="1"/>
          </p:cNvSpPr>
          <p:nvPr/>
        </p:nvSpPr>
        <p:spPr>
          <a:xfrm>
            <a:off x="632419" y="1395411"/>
            <a:ext cx="5639091" cy="2660164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I18N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的基础和前提，为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做准备 </a:t>
            </a:r>
          </a:p>
          <a:p>
            <a:pPr marL="342900" indent="-342900" defTabSz="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L10N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I18N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向特定本地语言环境的转换 </a:t>
            </a:r>
          </a:p>
          <a:p>
            <a:pPr marL="342900" indent="-342900" defTabSz="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I18N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是软件产品源语言开发的一部分，属于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Engineering</a:t>
            </a:r>
          </a:p>
          <a:p>
            <a:pPr marL="342900" indent="-342900" defTabSz="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514350" algn="l"/>
              </a:tabLst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L10N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可以独立于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Engineering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，可由第三方完成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3286B7-DDB9-6CE0-18E7-788FE533E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89187" y="1395411"/>
            <a:ext cx="2483644" cy="2352675"/>
            <a:chOff x="2152" y="11432"/>
            <a:chExt cx="2810" cy="2722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DE980FC1-EAE6-43CC-F917-A3A93D5BEC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52" y="11432"/>
              <a:ext cx="2810" cy="2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545CA2-7AE5-41B3-A757-3BD7FB169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2389"/>
              <a:ext cx="987" cy="100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13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9BC350-9B7B-45FE-90E9-E50E36652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11884"/>
              <a:ext cx="1971" cy="191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7B72B1-775F-091C-4437-79FE78007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" y="11432"/>
              <a:ext cx="2810" cy="272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E1A44D-A466-75A8-3CBC-925F4E2C0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12494"/>
              <a:ext cx="427" cy="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00" dirty="0">
                  <a:solidFill>
                    <a:schemeClr val="accent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翻译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B3252E1D-5730-C847-9064-1D4F42ED6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9" y="12581"/>
              <a:ext cx="97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国际化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0084A660-DF11-41A5-7A34-AF81FB6F2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7" y="11932"/>
              <a:ext cx="1089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zh-CN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本地化</a:t>
              </a: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12845DBD-4056-E07C-7364-5A0D1997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8" y="13197"/>
              <a:ext cx="343" cy="3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F180B5B0-0A1E-34C4-0287-AB70DC28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7" y="12119"/>
              <a:ext cx="341" cy="3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29D38FBB-9ADA-68E0-08B0-B3B411904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9" y="11494"/>
              <a:ext cx="933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全球化</a:t>
              </a:r>
              <a:endPara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21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1F647-67DF-C45D-378F-0C7BD8F4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I18N</a:t>
            </a:r>
            <a:endParaRPr kumimoji="1" lang="zh-CN" alt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5E411C09-F62C-9F8B-7272-0CD76D44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92" y="804667"/>
            <a:ext cx="6101953" cy="396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支持</a:t>
            </a:r>
            <a:r>
              <a:rPr lang="en-US" altLang="zh-CN" dirty="0">
                <a:ea typeface="楷体"/>
                <a:cs typeface="楷体"/>
              </a:rPr>
              <a:t>Unicode</a:t>
            </a:r>
            <a:r>
              <a:rPr lang="zh-CN" altLang="en-US" dirty="0">
                <a:ea typeface="楷体"/>
                <a:cs typeface="楷体"/>
              </a:rPr>
              <a:t>字符集、双字节的字符；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分离程序代码和显示内容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消除</a:t>
            </a:r>
            <a:r>
              <a:rPr lang="en-US" altLang="zh-CN" dirty="0">
                <a:ea typeface="楷体"/>
                <a:cs typeface="楷体"/>
              </a:rPr>
              <a:t>Hard code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使用</a:t>
            </a:r>
            <a:r>
              <a:rPr lang="en-US" altLang="zh-CN" dirty="0">
                <a:ea typeface="楷体"/>
                <a:cs typeface="楷体"/>
              </a:rPr>
              <a:t>Header files </a:t>
            </a:r>
            <a:r>
              <a:rPr lang="zh-CN" altLang="en-US" dirty="0">
                <a:ea typeface="楷体"/>
                <a:cs typeface="楷体"/>
              </a:rPr>
              <a:t>去定义经常被调用的代码段；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改善翻译文本尺寸，具有调整的灵活性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支持各个国家的键盘设置；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支持文字排序和大小写转换；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支持各个国家的度量衡，时区，货币单位格式等的设置；</a:t>
            </a:r>
          </a:p>
          <a:p>
            <a:pPr marL="257175" indent="-257175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514350" algn="l"/>
              </a:tabLst>
            </a:pPr>
            <a:r>
              <a:rPr lang="zh-CN" altLang="en-US" dirty="0">
                <a:ea typeface="楷体"/>
                <a:cs typeface="楷体"/>
              </a:rPr>
              <a:t>国际化用户界面设计（自我定义）。</a:t>
            </a:r>
          </a:p>
          <a:p>
            <a:pPr eaLnBrk="0" hangingPunct="0"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428625" algn="l"/>
              </a:tabLst>
            </a:pPr>
            <a:endParaRPr lang="zh-CN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46CDB-8CA9-A91D-0F87-7014F92E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国际化功能实例</a:t>
            </a:r>
            <a:endParaRPr kumimoji="1" lang="zh-CN" altLang="en-US" dirty="0"/>
          </a:p>
        </p:txBody>
      </p:sp>
      <p:pic>
        <p:nvPicPr>
          <p:cNvPr id="4" name="Picture 3" descr="temp">
            <a:extLst>
              <a:ext uri="{FF2B5EF4-FFF2-40B4-BE49-F238E27FC236}">
                <a16:creationId xmlns:a16="http://schemas.microsoft.com/office/drawing/2014/main" id="{1520B21B-0FDE-145F-9B77-903A8FC0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299" y="861763"/>
            <a:ext cx="6222850" cy="341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370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A5NDI2ZWFiMmI1OWE2N2QwMWFkNmFlNWQxNGI5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4299</TotalTime>
  <Words>2084</Words>
  <Application>Microsoft Macintosh PowerPoint</Application>
  <PresentationFormat>全屏显示(16:9)</PresentationFormat>
  <Paragraphs>295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ˎ̥</vt:lpstr>
      <vt:lpstr>KaiTi</vt:lpstr>
      <vt:lpstr>KaiTi</vt:lpstr>
      <vt:lpstr>思源黑体</vt:lpstr>
      <vt:lpstr>思源黑体 Bold</vt:lpstr>
      <vt:lpstr>思源黑体 CN Normal</vt:lpstr>
      <vt:lpstr>思源黑体 Medium</vt:lpstr>
      <vt:lpstr>Microsoft YaHei</vt:lpstr>
      <vt:lpstr>Microsoft YaHei</vt:lpstr>
      <vt:lpstr>微软雅黑 Light</vt:lpstr>
      <vt:lpstr>Arial</vt:lpstr>
      <vt:lpstr>Calibri</vt:lpstr>
      <vt:lpstr>Tahoma</vt:lpstr>
      <vt:lpstr>Times New Roman</vt:lpstr>
      <vt:lpstr>Verdana</vt:lpstr>
      <vt:lpstr>Wingdings</vt:lpstr>
      <vt:lpstr>Office 主题​​</vt:lpstr>
      <vt:lpstr>软件测试方法和技术</vt:lpstr>
      <vt:lpstr>国际化生活的体验</vt:lpstr>
      <vt:lpstr>具体例子</vt:lpstr>
      <vt:lpstr>示例－阿拉伯语</vt:lpstr>
      <vt:lpstr>PowerPoint 演示文稿</vt:lpstr>
      <vt:lpstr>PowerPoint 演示文稿</vt:lpstr>
      <vt:lpstr>I18N vs. L10N</vt:lpstr>
      <vt:lpstr>I18N</vt:lpstr>
      <vt:lpstr>国际化功能实例</vt:lpstr>
      <vt:lpstr>L10N</vt:lpstr>
      <vt:lpstr>8.1.2 字符集问题</vt:lpstr>
      <vt:lpstr>字符集问题标准</vt:lpstr>
      <vt:lpstr>示例：ASCII</vt:lpstr>
      <vt:lpstr>示例：Unicode</vt:lpstr>
      <vt:lpstr>示例：UTF-8</vt:lpstr>
      <vt:lpstr>8.1.3 软件国际化标准</vt:lpstr>
      <vt:lpstr>I18N 测试</vt:lpstr>
      <vt:lpstr>国际化测试方法</vt:lpstr>
      <vt:lpstr>国际化测试点</vt:lpstr>
      <vt:lpstr>示例</vt:lpstr>
      <vt:lpstr>8.1.4 软件本地化基本步骤</vt:lpstr>
      <vt:lpstr>本地化过程</vt:lpstr>
      <vt:lpstr>8.1.5 软件本地化测试</vt:lpstr>
      <vt:lpstr>软件本地化测试</vt:lpstr>
      <vt:lpstr>I18N 测试 vs. L10N 测试</vt:lpstr>
      <vt:lpstr>PowerPoint 演示文稿</vt:lpstr>
      <vt:lpstr>软件本地化与翻译</vt:lpstr>
      <vt:lpstr>翻译问题 – 文字扩展</vt:lpstr>
      <vt:lpstr>PowerPoint 演示文稿</vt:lpstr>
      <vt:lpstr>最常见的问题</vt:lpstr>
      <vt:lpstr>8.3.1 数据格式</vt:lpstr>
      <vt:lpstr>区域与语言</vt:lpstr>
      <vt:lpstr>本地化问题 - 数据格式</vt:lpstr>
      <vt:lpstr>8.3.2 页面显示和布局</vt:lpstr>
      <vt:lpstr>示例：不能完全显示</vt:lpstr>
      <vt:lpstr>示例：乱码</vt:lpstr>
      <vt:lpstr>示例：其它</vt:lpstr>
      <vt:lpstr>UI验证的细节</vt:lpstr>
      <vt:lpstr>8.3.3 配置和兼容性问题</vt:lpstr>
      <vt:lpstr>配置和兼容性测试</vt:lpstr>
      <vt:lpstr>PowerPoint 演示文稿</vt:lpstr>
      <vt:lpstr>本地化功能测试的具体工作</vt:lpstr>
      <vt:lpstr>L10N功能测试</vt:lpstr>
      <vt:lpstr>本章小结</vt:lpstr>
      <vt:lpstr>参考资源</vt:lpstr>
      <vt:lpstr>感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339</cp:revision>
  <dcterms:created xsi:type="dcterms:W3CDTF">2020-06-18T01:06:00Z</dcterms:created>
  <dcterms:modified xsi:type="dcterms:W3CDTF">2022-12-24T01:14:17Z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426427AD8D144D0396529E473195E768</vt:lpwstr>
  </property>
</Properties>
</file>